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6127" r:id="rId1"/>
  </p:sldMasterIdLst>
  <p:notesMasterIdLst>
    <p:notesMasterId r:id="rId7"/>
  </p:notesMasterIdLst>
  <p:handoutMasterIdLst>
    <p:handoutMasterId r:id="rId8"/>
  </p:handoutMasterIdLst>
  <p:sldIdLst>
    <p:sldId id="1394" r:id="rId2"/>
    <p:sldId id="1363" r:id="rId3"/>
    <p:sldId id="1368" r:id="rId4"/>
    <p:sldId id="1393" r:id="rId5"/>
    <p:sldId id="1374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8000"/>
    <a:srgbClr val="008040"/>
    <a:srgbClr val="00FF00"/>
    <a:srgbClr val="C2F3F5"/>
    <a:srgbClr val="66FFCC"/>
    <a:srgbClr val="301C0D"/>
    <a:srgbClr val="282828"/>
    <a:srgbClr val="FF8000"/>
    <a:srgbClr val="FFCC66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5" autoAdjust="0"/>
    <p:restoredTop sz="92063" autoAdjust="0"/>
  </p:normalViewPr>
  <p:slideViewPr>
    <p:cSldViewPr snapToGrid="0" snapToObjects="1">
      <p:cViewPr>
        <p:scale>
          <a:sx n="125" d="100"/>
          <a:sy n="125" d="100"/>
        </p:scale>
        <p:origin x="-128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EF22A1-72D6-E846-959E-8153B07235A0}" type="datetime1">
              <a:rPr lang="fr-FR"/>
              <a:pPr>
                <a:defRPr/>
              </a:pPr>
              <a:t>01/09/15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2179F5-99EE-FE46-AC8C-FB90C0DC3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48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DE1A1-D0B3-F54C-9D93-A9D4DC8B7ACD}" type="datetime1">
              <a:rPr lang="fr-FR"/>
              <a:pPr>
                <a:defRPr/>
              </a:pPr>
              <a:t>01/09/15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F1B8BC0-1B07-C146-9F36-4D962609E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97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6638" y="6524625"/>
            <a:ext cx="4873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66FF"/>
                </a:solidFill>
                <a:latin typeface="Calibri" charset="0"/>
              </a:defRPr>
            </a:lvl1pPr>
          </a:lstStyle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4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6638" y="6524625"/>
            <a:ext cx="4873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66FF"/>
                </a:solidFill>
                <a:latin typeface="Calibri" charset="0"/>
              </a:defRPr>
            </a:lvl1pPr>
          </a:lstStyle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6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6638" y="6524625"/>
            <a:ext cx="4873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66FF"/>
                </a:solidFill>
                <a:latin typeface="Calibri" charset="0"/>
              </a:defRPr>
            </a:lvl1pPr>
          </a:lstStyle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9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6638" y="6524625"/>
            <a:ext cx="4873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66FF"/>
                </a:solidFill>
                <a:latin typeface="Calibri" charset="0"/>
              </a:defRPr>
            </a:lvl1pPr>
          </a:lstStyle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8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6638" y="6524625"/>
            <a:ext cx="4873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66FF"/>
                </a:solidFill>
                <a:latin typeface="Calibri" charset="0"/>
              </a:defRPr>
            </a:lvl1pPr>
          </a:lstStyle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70" r:id="rId1"/>
    <p:sldLayoutId id="2147486413" r:id="rId2"/>
    <p:sldLayoutId id="2147486423" r:id="rId3"/>
    <p:sldLayoutId id="214748642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halkboard"/>
          <a:ea typeface="+mj-ea"/>
          <a:cs typeface="Chalkboard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Optima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Optima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Optima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Optim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Optim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Optim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Optim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CC66"/>
          </a:solidFill>
          <a:latin typeface="Optim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halkboard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halkboard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halkboard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halkboard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halkboard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656638" y="6549044"/>
            <a:ext cx="4873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97600-EB29-5A49-A78E-AB389CAD9831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4" name="Image 3" descr="RSB_Sir_lo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006" y="677339"/>
            <a:ext cx="5788774" cy="4703379"/>
          </a:xfrm>
          <a:prstGeom prst="rect">
            <a:avLst/>
          </a:prstGeom>
        </p:spPr>
      </p:pic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533400"/>
          </a:xfrm>
          <a:ln w="28575" cmpd="sng"/>
        </p:spPr>
        <p:txBody>
          <a:bodyPr/>
          <a:lstStyle/>
          <a:p>
            <a:r>
              <a:rPr lang="fr-FR"/>
              <a:t>On star-formation compactness &amp; bulges: the ALMA view</a:t>
            </a:r>
          </a:p>
        </p:txBody>
      </p:sp>
      <p:grpSp>
        <p:nvGrpSpPr>
          <p:cNvPr id="9" name="Grouper 8"/>
          <p:cNvGrpSpPr/>
          <p:nvPr/>
        </p:nvGrpSpPr>
        <p:grpSpPr>
          <a:xfrm>
            <a:off x="-352236" y="669348"/>
            <a:ext cx="8575123" cy="4695094"/>
            <a:chOff x="141170" y="894146"/>
            <a:chExt cx="8575123" cy="4695094"/>
          </a:xfrm>
        </p:grpSpPr>
        <p:pic>
          <p:nvPicPr>
            <p:cNvPr id="5" name="Image 4" descr="RSB_Sir_local_zEQ2.png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70" y="894146"/>
              <a:ext cx="5819431" cy="4695094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5941174" y="2201869"/>
              <a:ext cx="2775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>
                  <a:solidFill>
                    <a:srgbClr val="408000"/>
                  </a:solidFill>
                  <a:latin typeface="Symbol" charset="2"/>
                  <a:cs typeface="Symbol" charset="2"/>
                </a:rPr>
                <a:t>S</a:t>
              </a:r>
              <a:r>
                <a:rPr lang="fr-FR" b="1" baseline="-25000">
                  <a:solidFill>
                    <a:srgbClr val="408000"/>
                  </a:solidFill>
                  <a:latin typeface="Chalkboard"/>
                  <a:cs typeface="Chalkboard"/>
                </a:rPr>
                <a:t>IR</a:t>
              </a:r>
              <a:r>
                <a:rPr lang="fr-FR" b="1">
                  <a:solidFill>
                    <a:srgbClr val="408000"/>
                  </a:solidFill>
                  <a:latin typeface="Chalkboard"/>
                  <a:cs typeface="Chalkboard"/>
                </a:rPr>
                <a:t>(z~2) = </a:t>
              </a:r>
              <a:r>
                <a:rPr lang="fr-FR" b="1">
                  <a:solidFill>
                    <a:srgbClr val="408000"/>
                  </a:solidFill>
                  <a:latin typeface="Symbol" charset="2"/>
                  <a:cs typeface="Symbol" charset="2"/>
                </a:rPr>
                <a:t>S</a:t>
              </a:r>
              <a:r>
                <a:rPr lang="fr-FR" b="1" baseline="-25000">
                  <a:solidFill>
                    <a:srgbClr val="408000"/>
                  </a:solidFill>
                  <a:latin typeface="Chalkboard"/>
                  <a:cs typeface="Chalkboard"/>
                </a:rPr>
                <a:t>IR</a:t>
              </a:r>
              <a:r>
                <a:rPr lang="fr-FR" b="1">
                  <a:solidFill>
                    <a:srgbClr val="408000"/>
                  </a:solidFill>
                  <a:latin typeface="Chalkboard"/>
                  <a:cs typeface="Chalkboard"/>
                </a:rPr>
                <a:t>(z~0) x 6</a:t>
              </a:r>
            </a:p>
          </p:txBody>
        </p:sp>
      </p:grpSp>
      <p:grpSp>
        <p:nvGrpSpPr>
          <p:cNvPr id="7" name="Grouper 6"/>
          <p:cNvGrpSpPr/>
          <p:nvPr/>
        </p:nvGrpSpPr>
        <p:grpSpPr>
          <a:xfrm>
            <a:off x="-373570" y="652917"/>
            <a:ext cx="9146959" cy="4703384"/>
            <a:chOff x="119836" y="877715"/>
            <a:chExt cx="9146959" cy="4703384"/>
          </a:xfrm>
        </p:grpSpPr>
        <p:pic>
          <p:nvPicPr>
            <p:cNvPr id="10" name="Image 9" descr="RSB_Sir_nsig4EQ2_S2N870_3_Mge10_F870_1p1.png"/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36" y="877715"/>
              <a:ext cx="5849587" cy="4703384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5969423" y="2731780"/>
              <a:ext cx="3297372" cy="1135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fr-FR" b="1">
                  <a:solidFill>
                    <a:srgbClr val="00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fr-FR" b="1" baseline="-25000">
                  <a:solidFill>
                    <a:srgbClr val="0000FF"/>
                  </a:solidFill>
                  <a:latin typeface="Chalkboard"/>
                  <a:cs typeface="Chalkboard"/>
                </a:rPr>
                <a:t>IR</a:t>
              </a:r>
              <a:r>
                <a:rPr lang="fr-FR" b="1">
                  <a:solidFill>
                    <a:srgbClr val="0000FF"/>
                  </a:solidFill>
                  <a:latin typeface="Chalkboard"/>
                  <a:cs typeface="Chalkboard"/>
                </a:rPr>
                <a:t>(z~4) = </a:t>
              </a:r>
              <a:r>
                <a:rPr lang="fr-FR" b="1">
                  <a:solidFill>
                    <a:srgbClr val="0000FF"/>
                  </a:solidFill>
                  <a:latin typeface="Symbol" charset="2"/>
                  <a:cs typeface="Symbol" charset="2"/>
                </a:rPr>
                <a:t>S</a:t>
              </a:r>
              <a:r>
                <a:rPr lang="fr-FR" b="1" baseline="-25000">
                  <a:solidFill>
                    <a:srgbClr val="0000FF"/>
                  </a:solidFill>
                  <a:latin typeface="Chalkboard"/>
                  <a:cs typeface="Chalkboard"/>
                </a:rPr>
                <a:t>IR</a:t>
              </a:r>
              <a:r>
                <a:rPr lang="fr-FR" b="1">
                  <a:solidFill>
                    <a:srgbClr val="0000FF"/>
                  </a:solidFill>
                  <a:latin typeface="Chalkboard"/>
                  <a:cs typeface="Chalkboard"/>
                </a:rPr>
                <a:t>(z~0) x 12</a:t>
              </a:r>
              <a:endParaRPr lang="fr-FR" b="1">
                <a:latin typeface="Symbol" charset="2"/>
                <a:cs typeface="Symbol" charset="2"/>
              </a:endParaRPr>
            </a:p>
            <a:p>
              <a:pPr>
                <a:lnSpc>
                  <a:spcPct val="130000"/>
                </a:lnSpc>
              </a:pPr>
              <a:r>
                <a:rPr lang="fr-FR" b="1">
                  <a:latin typeface="Symbol" charset="2"/>
                  <a:cs typeface="Symbol" charset="2"/>
                </a:rPr>
                <a:t>S</a:t>
              </a:r>
              <a:r>
                <a:rPr lang="fr-FR" b="1" baseline="-25000">
                  <a:latin typeface="Chalkboard"/>
                  <a:cs typeface="Chalkboard"/>
                </a:rPr>
                <a:t>IR</a:t>
              </a:r>
              <a:r>
                <a:rPr lang="fr-FR" b="1">
                  <a:latin typeface="Chalkboard"/>
                  <a:cs typeface="Chalkboard"/>
                </a:rPr>
                <a:t>(z) = </a:t>
              </a:r>
              <a:r>
                <a:rPr lang="fr-FR" b="1">
                  <a:latin typeface="Symbol" charset="2"/>
                  <a:cs typeface="Symbol" charset="2"/>
                </a:rPr>
                <a:t>S</a:t>
              </a:r>
              <a:r>
                <a:rPr lang="fr-FR" b="1" baseline="-25000">
                  <a:latin typeface="Chalkboard"/>
                  <a:cs typeface="Chalkboard"/>
                </a:rPr>
                <a:t>IR</a:t>
              </a:r>
              <a:r>
                <a:rPr lang="fr-FR" b="1">
                  <a:latin typeface="Chalkboard"/>
                  <a:cs typeface="Chalkboard"/>
                </a:rPr>
                <a:t>(z~0) x (1+z)</a:t>
              </a:r>
              <a:r>
                <a:rPr lang="fr-FR" b="1" baseline="30000">
                  <a:latin typeface="Chalkboard"/>
                  <a:cs typeface="Chalkboard"/>
                </a:rPr>
                <a:t>2.5</a:t>
              </a:r>
            </a:p>
            <a:p>
              <a:pPr>
                <a:lnSpc>
                  <a:spcPct val="120000"/>
                </a:lnSpc>
              </a:pPr>
              <a:r>
                <a:rPr lang="fr-FR">
                  <a:solidFill>
                    <a:schemeClr val="bg2">
                      <a:lumMod val="75000"/>
                    </a:schemeClr>
                  </a:solidFill>
                  <a:latin typeface="Chalkboard"/>
                  <a:cs typeface="Chalkboard"/>
                </a:rPr>
                <a:t>vs </a:t>
              </a:r>
              <a:r>
                <a:rPr lang="fr-FR" b="1">
                  <a:solidFill>
                    <a:schemeClr val="bg2">
                      <a:lumMod val="75000"/>
                    </a:schemeClr>
                  </a:solidFill>
                  <a:latin typeface="Chalkboard"/>
                  <a:cs typeface="Chalkboard"/>
                </a:rPr>
                <a:t> </a:t>
              </a:r>
              <a:r>
                <a:rPr lang="fr-FR" b="1">
                  <a:solidFill>
                    <a:schemeClr val="bg2">
                      <a:lumMod val="75000"/>
                    </a:schemeClr>
                  </a:solidFill>
                  <a:latin typeface="Symbol" charset="2"/>
                  <a:cs typeface="Symbol" charset="2"/>
                </a:rPr>
                <a:t>S</a:t>
              </a:r>
              <a:r>
                <a:rPr lang="fr-FR" b="1" baseline="-25000">
                  <a:solidFill>
                    <a:schemeClr val="bg2">
                      <a:lumMod val="75000"/>
                    </a:schemeClr>
                  </a:solidFill>
                  <a:latin typeface="Chalkboard"/>
                  <a:cs typeface="Chalkboard"/>
                </a:rPr>
                <a:t>UV</a:t>
              </a:r>
              <a:r>
                <a:rPr lang="fr-FR" b="1">
                  <a:solidFill>
                    <a:schemeClr val="bg2">
                      <a:lumMod val="75000"/>
                    </a:schemeClr>
                  </a:solidFill>
                  <a:latin typeface="Chalkboard"/>
                  <a:cs typeface="Chalkboard"/>
                </a:rPr>
                <a:t>(z) = </a:t>
              </a:r>
              <a:r>
                <a:rPr lang="fr-FR" b="1">
                  <a:solidFill>
                    <a:schemeClr val="bg2">
                      <a:lumMod val="75000"/>
                    </a:schemeClr>
                  </a:solidFill>
                  <a:latin typeface="Symbol" charset="2"/>
                  <a:cs typeface="Symbol" charset="2"/>
                </a:rPr>
                <a:t>S</a:t>
              </a:r>
              <a:r>
                <a:rPr lang="fr-FR" b="1" baseline="-25000">
                  <a:solidFill>
                    <a:schemeClr val="bg2">
                      <a:lumMod val="75000"/>
                    </a:schemeClr>
                  </a:solidFill>
                  <a:latin typeface="Chalkboard"/>
                  <a:cs typeface="Chalkboard"/>
                </a:rPr>
                <a:t>UV</a:t>
              </a:r>
              <a:r>
                <a:rPr lang="fr-FR" b="1">
                  <a:solidFill>
                    <a:schemeClr val="bg2">
                      <a:lumMod val="75000"/>
                    </a:schemeClr>
                  </a:solidFill>
                  <a:latin typeface="Chalkboard"/>
                  <a:cs typeface="Chalkboard"/>
                </a:rPr>
                <a:t>(z~0) x (1+z)</a:t>
              </a:r>
              <a:endParaRPr lang="fr-FR" b="1" baseline="30000">
                <a:solidFill>
                  <a:schemeClr val="bg2">
                    <a:lumMod val="75000"/>
                  </a:schemeClr>
                </a:solidFill>
                <a:latin typeface="Chalkboard"/>
                <a:cs typeface="Chalkboard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7565558" y="24887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grpSp>
        <p:nvGrpSpPr>
          <p:cNvPr id="19" name="Grouper 18"/>
          <p:cNvGrpSpPr/>
          <p:nvPr/>
        </p:nvGrpSpPr>
        <p:grpSpPr>
          <a:xfrm>
            <a:off x="4800516" y="3722925"/>
            <a:ext cx="4471402" cy="3564467"/>
            <a:chOff x="4800516" y="3722925"/>
            <a:chExt cx="4471402" cy="3564467"/>
          </a:xfrm>
        </p:grpSpPr>
        <p:pic>
          <p:nvPicPr>
            <p:cNvPr id="13" name="Image 12" descr="Screen Shot 2014-12-01 at 22.37.0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16" y="3722925"/>
              <a:ext cx="4471402" cy="356446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5416632" y="3722925"/>
              <a:ext cx="9173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b="1">
                  <a:latin typeface="Chalkboard"/>
                  <a:cs typeface="Chalkboard"/>
                </a:rPr>
                <a:t>SFR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633419" y="6367744"/>
              <a:ext cx="51809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fr-FR" b="1">
                  <a:latin typeface="Chalkboard"/>
                  <a:cs typeface="Chalkboard"/>
                </a:rPr>
                <a:t>M</a:t>
              </a:r>
              <a:r>
                <a:rPr lang="fr-FR" b="1" baseline="-25000">
                  <a:latin typeface="Chalkboard"/>
                  <a:ea typeface="Zapf Dingbats"/>
                  <a:cs typeface="Chalkboard"/>
                  <a:sym typeface="Zapf Dingbats"/>
                </a:rPr>
                <a:t>★</a:t>
              </a:r>
              <a:endParaRPr lang="fr-FR" b="1">
                <a:latin typeface="Chalkboard"/>
                <a:cs typeface="Chalkboard"/>
              </a:endParaRPr>
            </a:p>
          </p:txBody>
        </p:sp>
      </p:grpSp>
      <p:grpSp>
        <p:nvGrpSpPr>
          <p:cNvPr id="14" name="Grouper 20"/>
          <p:cNvGrpSpPr>
            <a:grpSpLocks/>
          </p:cNvGrpSpPr>
          <p:nvPr/>
        </p:nvGrpSpPr>
        <p:grpSpPr bwMode="auto">
          <a:xfrm>
            <a:off x="5533333" y="4062252"/>
            <a:ext cx="3728425" cy="2304258"/>
            <a:chOff x="584310" y="1755351"/>
            <a:chExt cx="4662184" cy="2683429"/>
          </a:xfrm>
        </p:grpSpPr>
        <p:sp>
          <p:nvSpPr>
            <p:cNvPr id="15" name="ZoneTexte 14"/>
            <p:cNvSpPr txBox="1">
              <a:spLocks noChangeArrowheads="1"/>
            </p:cNvSpPr>
            <p:nvPr/>
          </p:nvSpPr>
          <p:spPr bwMode="auto">
            <a:xfrm>
              <a:off x="3527692" y="2494141"/>
              <a:ext cx="1718802" cy="394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chemeClr val="bg2">
                      <a:lumMod val="75000"/>
                    </a:schemeClr>
                  </a:solidFill>
                  <a:latin typeface="Symbol" charset="0"/>
                  <a:cs typeface="Symbol" charset="0"/>
                </a:rPr>
                <a:t>t</a:t>
              </a:r>
              <a:r>
                <a:rPr lang="en-US" sz="1600" b="1">
                  <a:solidFill>
                    <a:schemeClr val="bg2">
                      <a:lumMod val="75000"/>
                    </a:schemeClr>
                  </a:solidFill>
                </a:rPr>
                <a:t>&lt;1Gyr</a:t>
              </a:r>
            </a:p>
          </p:txBody>
        </p:sp>
        <p:cxnSp>
          <p:nvCxnSpPr>
            <p:cNvPr id="16" name="Connecteur droit 15"/>
            <p:cNvCxnSpPr/>
            <p:nvPr/>
          </p:nvCxnSpPr>
          <p:spPr>
            <a:xfrm flipV="1">
              <a:off x="584310" y="1755351"/>
              <a:ext cx="4502098" cy="2683429"/>
            </a:xfrm>
            <a:prstGeom prst="line">
              <a:avLst/>
            </a:prstGeom>
            <a:ln w="2857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 bwMode="auto">
          <a:xfrm>
            <a:off x="548228" y="803621"/>
            <a:ext cx="2238601" cy="6856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Optima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20309" y="723020"/>
            <a:ext cx="200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latin typeface="Chalkboard"/>
                <a:cs typeface="Chalkboard"/>
              </a:rPr>
              <a:t>R</a:t>
            </a:r>
            <a:r>
              <a:rPr lang="fr-FR" b="1" baseline="-25000">
                <a:latin typeface="Chalkboard"/>
                <a:cs typeface="Chalkboard"/>
              </a:rPr>
              <a:t>SB</a:t>
            </a:r>
            <a:r>
              <a:rPr lang="fr-FR" b="1">
                <a:latin typeface="Chalkboard"/>
                <a:cs typeface="Chalkboard"/>
              </a:rPr>
              <a:t>=sSFR/sSFR</a:t>
            </a:r>
            <a:r>
              <a:rPr lang="fr-FR" b="1" baseline="-25000">
                <a:latin typeface="Chalkboard"/>
                <a:cs typeface="Chalkboard"/>
              </a:rPr>
              <a:t>MS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48361" y="803621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ALMA 870µm</a:t>
            </a:r>
          </a:p>
          <a:p>
            <a:r>
              <a:rPr lang="fr-FR"/>
              <a:t>0.2" resolution z</a:t>
            </a:r>
            <a:r>
              <a:rPr lang="fr-FR"/>
              <a:t>~2</a:t>
            </a:r>
          </a:p>
          <a:p>
            <a:r>
              <a:rPr lang="fr-FR"/>
              <a:t>0.5-0.7" resolution z~4</a:t>
            </a:r>
          </a:p>
        </p:txBody>
      </p:sp>
    </p:spTree>
    <p:extLst>
      <p:ext uri="{BB962C8B-B14F-4D97-AF65-F5344CB8AC3E}">
        <p14:creationId xmlns:p14="http://schemas.microsoft.com/office/powerpoint/2010/main" val="255438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creen Shot 2014-12-01 at 22.37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12" y="1413617"/>
            <a:ext cx="4471402" cy="35644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0423" y="4793418"/>
            <a:ext cx="1621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cs typeface="Chalkboard" charset="0"/>
              </a:rPr>
              <a:t>Schreiber +15</a:t>
            </a: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616228" y="1413617"/>
            <a:ext cx="917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latin typeface="Chalkboard"/>
                <a:cs typeface="Chalkboard"/>
              </a:rPr>
              <a:t>SFR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33015" y="4058436"/>
            <a:ext cx="5180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b="1">
                <a:latin typeface="Chalkboard"/>
                <a:cs typeface="Chalkboard"/>
              </a:rPr>
              <a:t>M</a:t>
            </a:r>
            <a:r>
              <a:rPr lang="fr-FR" b="1" baseline="-25000">
                <a:latin typeface="Chalkboard"/>
                <a:ea typeface="Zapf Dingbats"/>
                <a:cs typeface="Chalkboard"/>
                <a:sym typeface="Zapf Dingbats"/>
              </a:rPr>
              <a:t>★</a:t>
            </a:r>
            <a:endParaRPr lang="fr-FR" b="1">
              <a:latin typeface="Chalkboard"/>
              <a:cs typeface="Chalkboard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125332" y="121282"/>
            <a:ext cx="9090800" cy="5493423"/>
            <a:chOff x="125332" y="121282"/>
            <a:chExt cx="9090800" cy="5493423"/>
          </a:xfrm>
        </p:grpSpPr>
        <p:sp>
          <p:nvSpPr>
            <p:cNvPr id="3" name="ZoneTexte 2"/>
            <p:cNvSpPr txBox="1"/>
            <p:nvPr/>
          </p:nvSpPr>
          <p:spPr>
            <a:xfrm>
              <a:off x="250423" y="5245373"/>
              <a:ext cx="8730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>
                  <a:latin typeface="Chalkboard"/>
                  <a:cs typeface="Chalkboard"/>
                </a:rPr>
                <a:t>Change of slope of the MS: Whitaker +12, Magnelli +14, Schreiber +15, Lee +2015</a:t>
              </a:r>
            </a:p>
          </p:txBody>
        </p:sp>
        <p:grpSp>
          <p:nvGrpSpPr>
            <p:cNvPr id="7" name="Grouper 6"/>
            <p:cNvGrpSpPr/>
            <p:nvPr/>
          </p:nvGrpSpPr>
          <p:grpSpPr>
            <a:xfrm>
              <a:off x="125332" y="121282"/>
              <a:ext cx="9090800" cy="3672234"/>
              <a:chOff x="125332" y="121282"/>
              <a:chExt cx="9090800" cy="3672234"/>
            </a:xfrm>
          </p:grpSpPr>
          <p:grpSp>
            <p:nvGrpSpPr>
              <p:cNvPr id="6" name="Grouper 5"/>
              <p:cNvGrpSpPr/>
              <p:nvPr/>
            </p:nvGrpSpPr>
            <p:grpSpPr>
              <a:xfrm>
                <a:off x="4737542" y="2155785"/>
                <a:ext cx="4478590" cy="1637731"/>
                <a:chOff x="4737542" y="2155785"/>
                <a:chExt cx="4478590" cy="1637731"/>
              </a:xfrm>
            </p:grpSpPr>
            <p:sp>
              <p:nvSpPr>
                <p:cNvPr id="2" name="Rectangle 1"/>
                <p:cNvSpPr/>
                <p:nvPr/>
              </p:nvSpPr>
              <p:spPr bwMode="auto">
                <a:xfrm>
                  <a:off x="4737542" y="2155785"/>
                  <a:ext cx="1733972" cy="1637731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Optima" pitchFamily="-108" charset="0"/>
                    <a:ea typeface="ＭＳ Ｐゴシック" pitchFamily="-108" charset="-128"/>
                    <a:cs typeface="ＭＳ Ｐゴシック" pitchFamily="-108" charset="-128"/>
                  </a:endParaRPr>
                </a:p>
              </p:txBody>
            </p:sp>
            <p:sp>
              <p:nvSpPr>
                <p:cNvPr id="4" name="ZoneTexte 3"/>
                <p:cNvSpPr txBox="1"/>
                <p:nvPr/>
              </p:nvSpPr>
              <p:spPr>
                <a:xfrm>
                  <a:off x="6471514" y="2155785"/>
                  <a:ext cx="27446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600">
                      <a:latin typeface="Chalkboard"/>
                      <a:cs typeface="Chalkboard"/>
                    </a:rPr>
                    <a:t>change of slope at high M</a:t>
                  </a:r>
                  <a:r>
                    <a:rPr lang="fr-FR" sz="1600" baseline="-25000">
                      <a:latin typeface="Chalkboard"/>
                      <a:ea typeface="Zapf Dingbats"/>
                      <a:cs typeface="Chalkboard"/>
                      <a:sym typeface="Zapf Dingbats"/>
                    </a:rPr>
                    <a:t>★</a:t>
                  </a:r>
                  <a:endParaRPr lang="fr-FR" sz="1600">
                    <a:latin typeface="Chalkboard"/>
                    <a:cs typeface="Chalkboard"/>
                  </a:endParaRPr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125332" y="121282"/>
                <a:ext cx="8906913" cy="369332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lvl="2" algn="ctr"/>
                <a:r>
                  <a:rPr lang="fr-FR" b="1">
                    <a:latin typeface="Chalkboard"/>
                    <a:cs typeface="Chalkboard"/>
                  </a:rPr>
                  <a:t>Change of slope of the Main Sequence at high masses: effect of bulges ?</a:t>
                </a:r>
              </a:p>
            </p:txBody>
          </p:sp>
        </p:grpSp>
      </p:grpSp>
      <p:sp>
        <p:nvSpPr>
          <p:cNvPr id="1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56638" y="6524625"/>
            <a:ext cx="487362" cy="365125"/>
          </a:xfrm>
        </p:spPr>
        <p:txBody>
          <a:bodyPr/>
          <a:lstStyle/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0228" y="5717699"/>
            <a:ext cx="851913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kern="0">
                <a:solidFill>
                  <a:srgbClr val="000000"/>
                </a:solidFill>
                <a:latin typeface="Chalkboard"/>
                <a:ea typeface="ＭＳ Ｐゴシック"/>
                <a:cs typeface="Chalkboard"/>
              </a:rPr>
              <a:t>Abramson +2014:</a:t>
            </a:r>
            <a:endParaRPr lang="fr-FR" sz="1600"/>
          </a:p>
          <a:p>
            <a:r>
              <a:rPr lang="fr-FR" sz="1600" kern="0">
                <a:solidFill>
                  <a:srgbClr val="000000"/>
                </a:solidFill>
                <a:latin typeface="Chalkboard"/>
                <a:ea typeface="ＭＳ Ｐゴシック"/>
                <a:cs typeface="Chalkboard"/>
              </a:rPr>
              <a:t>Suppression of SF efficiency with M</a:t>
            </a:r>
            <a:r>
              <a:rPr lang="fr-FR" sz="1600" b="1" kern="0" baseline="-25000">
                <a:solidFill>
                  <a:srgbClr val="000000"/>
                </a:solidFill>
                <a:latin typeface="Chalkboard"/>
                <a:ea typeface="Zapf Dingbats"/>
                <a:cs typeface="Chalkboard"/>
                <a:sym typeface="Zapf Dingbats"/>
              </a:rPr>
              <a:t>★</a:t>
            </a:r>
            <a:r>
              <a:rPr lang="fr-FR" sz="1600" kern="0">
                <a:solidFill>
                  <a:srgbClr val="000000"/>
                </a:solidFill>
                <a:latin typeface="Chalkboard"/>
                <a:ea typeface="ＭＳ Ｐゴシック"/>
                <a:cs typeface="Chalkboard"/>
              </a:rPr>
              <a:t> = superficial due to bulge = portions of a galaxy </a:t>
            </a:r>
            <a:r>
              <a:rPr lang="fr-FR" sz="1600" i="1" kern="0">
                <a:solidFill>
                  <a:srgbClr val="000000"/>
                </a:solidFill>
                <a:latin typeface="Chalkboard"/>
                <a:ea typeface="ＭＳ Ｐゴシック"/>
                <a:cs typeface="Chalkboard"/>
              </a:rPr>
              <a:t>not </a:t>
            </a:r>
            <a:r>
              <a:rPr lang="fr-FR" sz="1600" kern="0">
                <a:solidFill>
                  <a:srgbClr val="000000"/>
                </a:solidFill>
                <a:latin typeface="Chalkboard"/>
                <a:ea typeface="ＭＳ Ｐゴシック"/>
                <a:cs typeface="Chalkboard"/>
              </a:rPr>
              <a:t>forming stars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1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3156" y="3291965"/>
            <a:ext cx="4287415" cy="2128328"/>
          </a:xfrm>
        </p:spPr>
        <p:txBody>
          <a:bodyPr/>
          <a:lstStyle/>
          <a:p>
            <a:r>
              <a:rPr lang="fr-FR"/>
              <a:t>The drop in sSFR is due to a drop in SFE=SFR/Mgas</a:t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r>
              <a:rPr lang="fr-FR" sz="2000"/>
              <a:t>It is not "superficially created by the bulge nor by gas fraction"</a:t>
            </a:r>
            <a:endParaRPr lang="fr-FR"/>
          </a:p>
        </p:txBody>
      </p:sp>
      <p:grpSp>
        <p:nvGrpSpPr>
          <p:cNvPr id="40" name="Grouper 39"/>
          <p:cNvGrpSpPr/>
          <p:nvPr/>
        </p:nvGrpSpPr>
        <p:grpSpPr>
          <a:xfrm>
            <a:off x="4628039" y="2040909"/>
            <a:ext cx="4482542" cy="4323996"/>
            <a:chOff x="4628039" y="2477789"/>
            <a:chExt cx="4482542" cy="4323996"/>
          </a:xfrm>
        </p:grpSpPr>
        <p:grpSp>
          <p:nvGrpSpPr>
            <p:cNvPr id="39" name="Grouper 38"/>
            <p:cNvGrpSpPr/>
            <p:nvPr/>
          </p:nvGrpSpPr>
          <p:grpSpPr>
            <a:xfrm>
              <a:off x="4628039" y="2477789"/>
              <a:ext cx="4482542" cy="4323996"/>
              <a:chOff x="3725879" y="2467158"/>
              <a:chExt cx="4482542" cy="4323996"/>
            </a:xfrm>
          </p:grpSpPr>
          <p:grpSp>
            <p:nvGrpSpPr>
              <p:cNvPr id="38" name="Grouper 37"/>
              <p:cNvGrpSpPr/>
              <p:nvPr/>
            </p:nvGrpSpPr>
            <p:grpSpPr>
              <a:xfrm>
                <a:off x="3725879" y="2467158"/>
                <a:ext cx="4482542" cy="4323996"/>
                <a:chOff x="3725879" y="2467158"/>
                <a:chExt cx="4482542" cy="4323996"/>
              </a:xfrm>
            </p:grpSpPr>
            <p:grpSp>
              <p:nvGrpSpPr>
                <p:cNvPr id="37" name="Grouper 36"/>
                <p:cNvGrpSpPr/>
                <p:nvPr/>
              </p:nvGrpSpPr>
              <p:grpSpPr>
                <a:xfrm>
                  <a:off x="3725879" y="2467158"/>
                  <a:ext cx="4482542" cy="4323996"/>
                  <a:chOff x="3725879" y="2467158"/>
                  <a:chExt cx="4482542" cy="4323996"/>
                </a:xfrm>
              </p:grpSpPr>
              <p:grpSp>
                <p:nvGrpSpPr>
                  <p:cNvPr id="34" name="Grouper 33"/>
                  <p:cNvGrpSpPr/>
                  <p:nvPr/>
                </p:nvGrpSpPr>
                <p:grpSpPr>
                  <a:xfrm>
                    <a:off x="3725879" y="2467158"/>
                    <a:ext cx="4482542" cy="4323996"/>
                    <a:chOff x="3725879" y="2467158"/>
                    <a:chExt cx="4482542" cy="4323996"/>
                  </a:xfrm>
                </p:grpSpPr>
                <p:pic>
                  <p:nvPicPr>
                    <p:cNvPr id="10" name="Image 9" descr="Capture d’écran 2015-07-31 à 17.06.54.png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725879" y="2467158"/>
                      <a:ext cx="4482542" cy="432399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3" name="Rectangle 32"/>
                    <p:cNvSpPr/>
                    <p:nvPr/>
                  </p:nvSpPr>
                  <p:spPr bwMode="auto">
                    <a:xfrm>
                      <a:off x="4504267" y="2713837"/>
                      <a:ext cx="1785128" cy="72874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Optim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p:txBody>
                </p:sp>
              </p:grp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5608917" y="6524625"/>
                    <a:ext cx="1269943" cy="26652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Optima" pitchFamily="-108" charset="0"/>
                      <a:ea typeface="ＭＳ Ｐゴシック" pitchFamily="-108" charset="-128"/>
                      <a:cs typeface="ＭＳ Ｐゴシック" pitchFamily="-108" charset="-128"/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3768010" y="3342642"/>
                    <a:ext cx="400016" cy="2039500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18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Optima" pitchFamily="-108" charset="0"/>
                      <a:ea typeface="ＭＳ Ｐゴシック" pitchFamily="-108" charset="-128"/>
                      <a:cs typeface="ＭＳ Ｐゴシック" pitchFamily="-108" charset="-128"/>
                    </a:endParaRPr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5747588" y="6421369"/>
                  <a:ext cx="10139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b="1">
                      <a:latin typeface="Chalkboard"/>
                      <a:cs typeface="Chalkboard"/>
                    </a:rPr>
                    <a:t>log(M</a:t>
                  </a:r>
                  <a:r>
                    <a:rPr lang="fr-FR" b="1" baseline="-25000">
                      <a:latin typeface="Chalkboard"/>
                      <a:cs typeface="Chalkboard"/>
                    </a:rPr>
                    <a:t>★</a:t>
                  </a:r>
                  <a:r>
                    <a:rPr lang="fr-FR" b="1">
                      <a:latin typeface="Chalkboard"/>
                      <a:cs typeface="Chalkboard"/>
                    </a:rPr>
                    <a:t>)</a:t>
                  </a:r>
                  <a:endParaRPr lang="fr-FR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41657" y="2573035"/>
                  <a:ext cx="260976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b="1">
                      <a:latin typeface="Chalkboard"/>
                      <a:cs typeface="Chalkboard"/>
                    </a:rPr>
                    <a:t>SFE = SFR/M</a:t>
                  </a:r>
                  <a:r>
                    <a:rPr lang="fr-FR" b="1" baseline="-25000">
                      <a:latin typeface="Chalkboard"/>
                      <a:cs typeface="Chalkboard"/>
                    </a:rPr>
                    <a:t>gas </a:t>
                  </a:r>
                  <a:r>
                    <a:rPr lang="fr-FR" b="1">
                      <a:latin typeface="Chalkboard"/>
                      <a:cs typeface="Chalkboard"/>
                    </a:rPr>
                    <a:t>[Gyr</a:t>
                  </a:r>
                  <a:r>
                    <a:rPr lang="fr-FR" b="1" baseline="30000">
                      <a:latin typeface="Chalkboard"/>
                      <a:cs typeface="Chalkboard"/>
                    </a:rPr>
                    <a:t>-1</a:t>
                  </a:r>
                  <a:r>
                    <a:rPr lang="fr-FR" b="1">
                      <a:latin typeface="Chalkboard"/>
                      <a:cs typeface="Chalkboard"/>
                    </a:rPr>
                    <a:t>]</a:t>
                  </a:r>
                  <a:endParaRPr lang="fr-FR" baseline="-25000"/>
                </a:p>
              </p:txBody>
            </p:sp>
          </p:grpSp>
          <p:grpSp>
            <p:nvGrpSpPr>
              <p:cNvPr id="32" name="Grouper 31"/>
              <p:cNvGrpSpPr/>
              <p:nvPr/>
            </p:nvGrpSpPr>
            <p:grpSpPr>
              <a:xfrm>
                <a:off x="4441657" y="3728845"/>
                <a:ext cx="3473747" cy="1192985"/>
                <a:chOff x="816384" y="5626366"/>
                <a:chExt cx="3473747" cy="1192985"/>
              </a:xfrm>
            </p:grpSpPr>
            <p:sp>
              <p:nvSpPr>
                <p:cNvPr id="27" name="ZoneTexte 26"/>
                <p:cNvSpPr txBox="1"/>
                <p:nvPr/>
              </p:nvSpPr>
              <p:spPr>
                <a:xfrm>
                  <a:off x="3361343" y="6511574"/>
                  <a:ext cx="92878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>
                      <a:solidFill>
                        <a:srgbClr val="FF0000"/>
                      </a:solidFill>
                      <a:latin typeface="Chalkboard"/>
                      <a:cs typeface="Chalkboard"/>
                    </a:rPr>
                    <a:t>11.0-11.5</a:t>
                  </a:r>
                  <a:endParaRPr lang="fr-FR" sz="1400" b="1" baseline="-25000">
                    <a:solidFill>
                      <a:srgbClr val="FF0000"/>
                    </a:solidFill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642182" y="6188826"/>
                  <a:ext cx="98711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400" b="1">
                      <a:solidFill>
                        <a:srgbClr val="008000"/>
                      </a:solidFill>
                      <a:latin typeface="Chalkboard"/>
                      <a:cs typeface="Chalkboard"/>
                    </a:rPr>
                    <a:t>10.0-10.5</a:t>
                  </a:r>
                  <a:endParaRPr lang="fr-FR" sz="1400" b="1" baseline="-25000">
                    <a:solidFill>
                      <a:srgbClr val="008000"/>
                    </a:solidFill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816384" y="6496603"/>
                  <a:ext cx="90281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400" b="1">
                      <a:solidFill>
                        <a:srgbClr val="0000FF"/>
                      </a:solidFill>
                      <a:latin typeface="Chalkboard"/>
                      <a:cs typeface="Chalkboard"/>
                    </a:rPr>
                    <a:t>9.5-10.0</a:t>
                  </a:r>
                  <a:endParaRPr lang="fr-FR" sz="1400" b="1" baseline="-25000">
                    <a:solidFill>
                      <a:srgbClr val="0000FF"/>
                    </a:solidFill>
                    <a:latin typeface="Chalkboard"/>
                    <a:cs typeface="Chalkboard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444750" y="5626366"/>
                  <a:ext cx="95410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sz="1400" b="1">
                      <a:solidFill>
                        <a:srgbClr val="FF8000"/>
                      </a:solidFill>
                      <a:latin typeface="Chalkboard"/>
                      <a:cs typeface="Chalkboard"/>
                    </a:rPr>
                    <a:t>10.5-11.0</a:t>
                  </a:r>
                  <a:endParaRPr lang="fr-FR" sz="1400" b="1" baseline="-25000">
                    <a:solidFill>
                      <a:srgbClr val="FF8000"/>
                    </a:solidFill>
                    <a:latin typeface="Chalkboard"/>
                    <a:cs typeface="Chalkboard"/>
                  </a:endParaRPr>
                </a:p>
              </p:txBody>
            </p:sp>
          </p:grpSp>
        </p:grpSp>
        <p:sp>
          <p:nvSpPr>
            <p:cNvPr id="31" name="ZoneTexte 30"/>
            <p:cNvSpPr txBox="1"/>
            <p:nvPr/>
          </p:nvSpPr>
          <p:spPr>
            <a:xfrm>
              <a:off x="5783410" y="3728845"/>
              <a:ext cx="1287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>
                  <a:latin typeface="Chalkboard"/>
                  <a:cs typeface="Chalkboard"/>
                </a:rPr>
                <a:t>log(M</a:t>
              </a:r>
              <a:r>
                <a:rPr lang="fr-FR" sz="1400" b="1" baseline="-25000">
                  <a:latin typeface="Chalkboard"/>
                  <a:cs typeface="Chalkboard"/>
                </a:rPr>
                <a:t>★</a:t>
              </a:r>
              <a:r>
                <a:rPr lang="fr-FR" sz="1400" b="1">
                  <a:latin typeface="Chalkboard"/>
                  <a:cs typeface="Chalkboard"/>
                </a:rPr>
                <a:t>/M</a:t>
              </a:r>
              <a:r>
                <a:rPr lang="fr-FR" sz="1400" b="1" baseline="-25000">
                  <a:latin typeface="Wingdings"/>
                  <a:ea typeface="Wingdings"/>
                  <a:cs typeface="Wingdings"/>
                  <a:sym typeface="Wingdings"/>
                </a:rPr>
                <a:t></a:t>
              </a:r>
              <a:r>
                <a:rPr lang="fr-FR" sz="1400" b="1">
                  <a:latin typeface="Chalkboard"/>
                  <a:cs typeface="Chalkboard"/>
                </a:rPr>
                <a:t>)=</a:t>
              </a: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84633" y="2111742"/>
            <a:ext cx="4432492" cy="4227968"/>
            <a:chOff x="84633" y="2548622"/>
            <a:chExt cx="4432492" cy="4227968"/>
          </a:xfrm>
        </p:grpSpPr>
        <p:grpSp>
          <p:nvGrpSpPr>
            <p:cNvPr id="9" name="Grouper 8"/>
            <p:cNvGrpSpPr/>
            <p:nvPr/>
          </p:nvGrpSpPr>
          <p:grpSpPr>
            <a:xfrm>
              <a:off x="84633" y="2548622"/>
              <a:ext cx="4432492" cy="4227968"/>
              <a:chOff x="35787" y="2548622"/>
              <a:chExt cx="4432492" cy="4227968"/>
            </a:xfrm>
          </p:grpSpPr>
          <p:grpSp>
            <p:nvGrpSpPr>
              <p:cNvPr id="8" name="Grouper 7"/>
              <p:cNvGrpSpPr/>
              <p:nvPr/>
            </p:nvGrpSpPr>
            <p:grpSpPr>
              <a:xfrm>
                <a:off x="35787" y="2548622"/>
                <a:ext cx="4432492" cy="4227968"/>
                <a:chOff x="35787" y="2548622"/>
                <a:chExt cx="4432492" cy="4227968"/>
              </a:xfrm>
            </p:grpSpPr>
            <p:pic>
              <p:nvPicPr>
                <p:cNvPr id="3" name="Image 2" descr="Capture d’écran 2015-08-01 à 15.16.15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787" y="2548622"/>
                  <a:ext cx="4432492" cy="4227153"/>
                </a:xfrm>
                <a:prstGeom prst="rect">
                  <a:avLst/>
                </a:prstGeom>
              </p:spPr>
            </p:pic>
            <p:sp>
              <p:nvSpPr>
                <p:cNvPr id="5" name="Rectangle 4"/>
                <p:cNvSpPr/>
                <p:nvPr/>
              </p:nvSpPr>
              <p:spPr bwMode="auto">
                <a:xfrm>
                  <a:off x="1823509" y="6529299"/>
                  <a:ext cx="1408334" cy="247291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Optima" pitchFamily="-108" charset="0"/>
                    <a:ea typeface="ＭＳ Ｐゴシック" pitchFamily="-108" charset="-128"/>
                    <a:cs typeface="ＭＳ Ｐゴシック" pitchFamily="-108" charset="-128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053254" y="6400840"/>
                  <a:ext cx="10139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b="1">
                      <a:latin typeface="Chalkboard"/>
                      <a:cs typeface="Chalkboard"/>
                    </a:rPr>
                    <a:t>log(M</a:t>
                  </a:r>
                  <a:r>
                    <a:rPr lang="fr-FR" b="1" baseline="-25000">
                      <a:latin typeface="Chalkboard"/>
                      <a:cs typeface="Chalkboard"/>
                    </a:rPr>
                    <a:t>★</a:t>
                  </a:r>
                  <a:r>
                    <a:rPr lang="fr-FR" b="1">
                      <a:latin typeface="Chalkboard"/>
                      <a:cs typeface="Chalkboard"/>
                    </a:rPr>
                    <a:t>)</a:t>
                  </a:r>
                  <a:endParaRPr lang="fr-FR"/>
                </a:p>
              </p:txBody>
            </p:sp>
            <p:sp>
              <p:nvSpPr>
                <p:cNvPr id="7" name="Rectangle 6"/>
                <p:cNvSpPr/>
                <p:nvPr/>
              </p:nvSpPr>
              <p:spPr bwMode="auto">
                <a:xfrm>
                  <a:off x="1760588" y="2808737"/>
                  <a:ext cx="2244618" cy="1058661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Optima" pitchFamily="-108" charset="0"/>
                    <a:ea typeface="ＭＳ Ｐゴシック" pitchFamily="-108" charset="-128"/>
                    <a:cs typeface="ＭＳ Ｐゴシック" pitchFamily="-108" charset="-128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 rot="1961155">
                  <a:off x="1391241" y="4022174"/>
                  <a:ext cx="2244618" cy="251996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Optima" pitchFamily="-108" charset="0"/>
                    <a:ea typeface="ＭＳ Ｐゴシック" pitchFamily="-108" charset="-128"/>
                    <a:cs typeface="ＭＳ Ｐゴシック" pitchFamily="-108" charset="-128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771000" y="2724468"/>
                <a:ext cx="26296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>
                    <a:latin typeface="Chalkboard"/>
                    <a:cs typeface="Chalkboard"/>
                  </a:rPr>
                  <a:t>fgas = M</a:t>
                </a:r>
                <a:r>
                  <a:rPr lang="fr-FR" b="1" baseline="-25000">
                    <a:latin typeface="Chalkboard"/>
                    <a:cs typeface="Chalkboard"/>
                  </a:rPr>
                  <a:t>gas</a:t>
                </a:r>
                <a:r>
                  <a:rPr lang="fr-FR" b="1">
                    <a:latin typeface="Chalkboard"/>
                    <a:cs typeface="Chalkboard"/>
                  </a:rPr>
                  <a:t>/(M</a:t>
                </a:r>
                <a:r>
                  <a:rPr lang="fr-FR" b="1" baseline="-25000">
                    <a:latin typeface="Chalkboard"/>
                    <a:cs typeface="Chalkboard"/>
                  </a:rPr>
                  <a:t>gas</a:t>
                </a:r>
                <a:r>
                  <a:rPr lang="fr-FR" b="1">
                    <a:latin typeface="Chalkboard"/>
                    <a:cs typeface="Chalkboard"/>
                  </a:rPr>
                  <a:t>+M</a:t>
                </a:r>
                <a:r>
                  <a:rPr lang="fr-FR" b="1" baseline="-25000">
                    <a:latin typeface="Chalkboard"/>
                    <a:cs typeface="Chalkboard"/>
                  </a:rPr>
                  <a:t>★</a:t>
                </a:r>
                <a:r>
                  <a:rPr lang="fr-FR" b="1">
                    <a:latin typeface="Chalkboard"/>
                    <a:cs typeface="Chalkboard"/>
                  </a:rPr>
                  <a:t>)</a:t>
                </a:r>
                <a:endParaRPr lang="fr-FR"/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 rot="5400000">
                <a:off x="-919153" y="4233257"/>
                <a:ext cx="2244618" cy="251996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Optima" pitchFamily="-108" charset="0"/>
                  <a:ea typeface="ＭＳ Ｐゴシック" pitchFamily="-108" charset="-128"/>
                  <a:cs typeface="ＭＳ Ｐゴシック" pitchFamily="-108" charset="-128"/>
                </a:endParaRPr>
              </a:p>
            </p:txBody>
          </p:sp>
        </p:grpSp>
        <p:sp>
          <p:nvSpPr>
            <p:cNvPr id="45" name="ZoneTexte 44"/>
            <p:cNvSpPr txBox="1"/>
            <p:nvPr/>
          </p:nvSpPr>
          <p:spPr>
            <a:xfrm>
              <a:off x="3401659" y="5278829"/>
              <a:ext cx="928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>
                  <a:solidFill>
                    <a:srgbClr val="FF0000"/>
                  </a:solidFill>
                  <a:latin typeface="Chalkboard"/>
                  <a:cs typeface="Chalkboard"/>
                </a:rPr>
                <a:t>11.0-11.5</a:t>
              </a:r>
              <a:endParaRPr lang="fr-FR" sz="1400" b="1" baseline="-25000">
                <a:solidFill>
                  <a:srgbClr val="FF0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72355" y="4196893"/>
              <a:ext cx="9871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>
                  <a:solidFill>
                    <a:srgbClr val="008000"/>
                  </a:solidFill>
                  <a:latin typeface="Chalkboard"/>
                  <a:cs typeface="Chalkboard"/>
                </a:rPr>
                <a:t>10.0-10.5</a:t>
              </a:r>
              <a:endParaRPr lang="fr-FR" sz="1400" b="1" baseline="-25000">
                <a:solidFill>
                  <a:srgbClr val="008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129817" y="3651272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>
                  <a:solidFill>
                    <a:srgbClr val="0000FF"/>
                  </a:solidFill>
                  <a:latin typeface="Chalkboard"/>
                  <a:cs typeface="Chalkboard"/>
                </a:rPr>
                <a:t>9.5-10.0</a:t>
              </a:r>
              <a:endParaRPr lang="fr-FR" sz="1400" b="1" baseline="-25000">
                <a:solidFill>
                  <a:srgbClr val="0000FF"/>
                </a:solidFill>
                <a:latin typeface="Chalkboard"/>
                <a:cs typeface="Chalkboard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683510" y="4855448"/>
              <a:ext cx="9541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>
                  <a:solidFill>
                    <a:srgbClr val="FF8000"/>
                  </a:solidFill>
                  <a:latin typeface="Chalkboard"/>
                  <a:cs typeface="Chalkboard"/>
                </a:rPr>
                <a:t>10.5-11.0</a:t>
              </a:r>
              <a:endParaRPr lang="fr-FR" sz="1400" b="1" baseline="-25000">
                <a:solidFill>
                  <a:srgbClr val="FF8000"/>
                </a:solidFill>
                <a:latin typeface="Chalkboard"/>
                <a:cs typeface="Chalkboard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817601" y="3385837"/>
              <a:ext cx="12875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>
                  <a:latin typeface="Chalkboard"/>
                  <a:cs typeface="Chalkboard"/>
                </a:rPr>
                <a:t>log(M</a:t>
              </a:r>
              <a:r>
                <a:rPr lang="fr-FR" sz="1400" b="1" baseline="-25000">
                  <a:latin typeface="Chalkboard"/>
                  <a:cs typeface="Chalkboard"/>
                </a:rPr>
                <a:t>★</a:t>
              </a:r>
              <a:r>
                <a:rPr lang="fr-FR" sz="1400" b="1">
                  <a:latin typeface="Chalkboard"/>
                  <a:cs typeface="Chalkboard"/>
                </a:rPr>
                <a:t>/M</a:t>
              </a:r>
              <a:r>
                <a:rPr lang="fr-FR" sz="1400" b="1" baseline="-25000">
                  <a:latin typeface="Wingdings"/>
                  <a:ea typeface="Wingdings"/>
                  <a:cs typeface="Wingdings"/>
                  <a:sym typeface="Wingdings"/>
                </a:rPr>
                <a:t></a:t>
              </a:r>
              <a:r>
                <a:rPr lang="fr-FR" sz="1400" b="1">
                  <a:latin typeface="Chalkboard"/>
                  <a:cs typeface="Chalkboard"/>
                </a:rPr>
                <a:t>)=</a:t>
              </a:r>
            </a:p>
          </p:txBody>
        </p:sp>
      </p:grpSp>
      <p:sp>
        <p:nvSpPr>
          <p:cNvPr id="50" name="Titre 1"/>
          <p:cNvSpPr txBox="1">
            <a:spLocks/>
          </p:cNvSpPr>
          <p:nvPr/>
        </p:nvSpPr>
        <p:spPr bwMode="auto">
          <a:xfrm>
            <a:off x="539802" y="201393"/>
            <a:ext cx="7975332" cy="1133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halkboard"/>
                <a:ea typeface="+mj-ea"/>
                <a:cs typeface="Chalkboard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66"/>
                </a:solidFill>
                <a:latin typeface="Optima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66"/>
                </a:solidFill>
                <a:latin typeface="Optima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66"/>
                </a:solidFill>
                <a:latin typeface="Optima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66"/>
                </a:solidFill>
                <a:latin typeface="Optima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66"/>
                </a:solidFill>
                <a:latin typeface="Optima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66"/>
                </a:solidFill>
                <a:latin typeface="Optima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66"/>
                </a:solidFill>
                <a:latin typeface="Optima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66"/>
                </a:solidFill>
                <a:latin typeface="Optima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fr-FR"/>
              <a:t>The drop in sSFR is due to a drop in SFE=SFR/Mgas</a:t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r>
              <a:rPr lang="fr-FR" sz="2000"/>
              <a:t>It is not "superficially created by the bulge nor by gas fraction"</a:t>
            </a: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1795188"/>
            <a:ext cx="4225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/>
              <a:t>Schreiber, Elbaz, Pannella et al. (submitted)</a:t>
            </a:r>
          </a:p>
        </p:txBody>
      </p:sp>
      <p:sp>
        <p:nvSpPr>
          <p:cNvPr id="51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56638" y="6524625"/>
            <a:ext cx="487362" cy="365125"/>
          </a:xfrm>
        </p:spPr>
        <p:txBody>
          <a:bodyPr/>
          <a:lstStyle/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1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avec flèche 5"/>
          <p:cNvCxnSpPr/>
          <p:nvPr/>
        </p:nvCxnSpPr>
        <p:spPr>
          <a:xfrm flipV="1">
            <a:off x="1505971" y="785729"/>
            <a:ext cx="0" cy="4012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1489786" y="4793701"/>
            <a:ext cx="6635717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505971" y="601063"/>
            <a:ext cx="1826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latin typeface="Chalkboard"/>
                <a:cs typeface="Chalkboard"/>
              </a:rPr>
              <a:t>sSFR=SFR/M</a:t>
            </a:r>
            <a:r>
              <a:rPr lang="fr-FR" sz="2000" b="1" baseline="-2500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fr-FR" sz="2000" b="1" baseline="-25000">
              <a:latin typeface="Chalkboard"/>
              <a:cs typeface="Chalkboard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57599" y="4384447"/>
            <a:ext cx="542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>
                <a:latin typeface="Chalkboard"/>
                <a:cs typeface="Chalkboard"/>
              </a:rPr>
              <a:t>M</a:t>
            </a:r>
            <a:r>
              <a:rPr lang="fr-FR" sz="2000" b="1" baseline="-2500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fr-FR" sz="2000" b="1" baseline="-25000">
              <a:latin typeface="Chalkboard"/>
              <a:cs typeface="Chalkboard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2257046" y="1534912"/>
            <a:ext cx="4067996" cy="938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 rot="21145955">
            <a:off x="5767883" y="3738918"/>
            <a:ext cx="1286134" cy="9144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2257046" y="1669040"/>
            <a:ext cx="4067996" cy="93888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257046" y="1373757"/>
            <a:ext cx="4067996" cy="93888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er 11"/>
          <p:cNvGrpSpPr/>
          <p:nvPr/>
        </p:nvGrpSpPr>
        <p:grpSpPr>
          <a:xfrm>
            <a:off x="4783078" y="1407471"/>
            <a:ext cx="1218331" cy="1315208"/>
            <a:chOff x="4783078" y="1418709"/>
            <a:chExt cx="1218331" cy="1315208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4788024" y="1579268"/>
              <a:ext cx="1202146" cy="971762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4799263" y="1418709"/>
              <a:ext cx="1202146" cy="971762"/>
            </a:xfrm>
            <a:prstGeom prst="line">
              <a:avLst/>
            </a:prstGeom>
            <a:ln>
              <a:solidFill>
                <a:srgbClr val="FF66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4783078" y="1762155"/>
              <a:ext cx="1202146" cy="971762"/>
            </a:xfrm>
            <a:prstGeom prst="line">
              <a:avLst/>
            </a:prstGeom>
            <a:ln>
              <a:solidFill>
                <a:srgbClr val="FF66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56638" y="6524625"/>
            <a:ext cx="487362" cy="365125"/>
          </a:xfrm>
        </p:spPr>
        <p:txBody>
          <a:bodyPr/>
          <a:lstStyle/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pSp>
        <p:nvGrpSpPr>
          <p:cNvPr id="4" name="Grouper 3"/>
          <p:cNvGrpSpPr/>
          <p:nvPr/>
        </p:nvGrpSpPr>
        <p:grpSpPr>
          <a:xfrm>
            <a:off x="1489786" y="601063"/>
            <a:ext cx="6682250" cy="4209687"/>
            <a:chOff x="1489786" y="601063"/>
            <a:chExt cx="6682250" cy="4209687"/>
          </a:xfrm>
        </p:grpSpPr>
        <p:pic>
          <p:nvPicPr>
            <p:cNvPr id="28" name="Image 27" descr="red_sequence_is_wine_blue2red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044" y="1118650"/>
              <a:ext cx="5914992" cy="3692100"/>
            </a:xfrm>
            <a:prstGeom prst="rect">
              <a:avLst/>
            </a:prstGeom>
          </p:spPr>
        </p:pic>
        <p:cxnSp>
          <p:nvCxnSpPr>
            <p:cNvPr id="29" name="Connecteur droit avec flèche 28"/>
            <p:cNvCxnSpPr/>
            <p:nvPr/>
          </p:nvCxnSpPr>
          <p:spPr>
            <a:xfrm flipV="1">
              <a:off x="1505971" y="785729"/>
              <a:ext cx="0" cy="401290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1489786" y="4793701"/>
              <a:ext cx="6635717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1505971" y="601063"/>
              <a:ext cx="1826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>
                  <a:latin typeface="Chalkboard"/>
                  <a:cs typeface="Chalkboard"/>
                </a:rPr>
                <a:t>sSFR=SFR/M</a:t>
              </a:r>
              <a:r>
                <a:rPr lang="fr-FR" sz="2000" b="1" baseline="-25000">
                  <a:latin typeface="Zapf Dingbats"/>
                  <a:ea typeface="Zapf Dingbats"/>
                  <a:cs typeface="Zapf Dingbats"/>
                  <a:sym typeface="Zapf Dingbats"/>
                </a:rPr>
                <a:t>★</a:t>
              </a:r>
              <a:endParaRPr lang="fr-FR" sz="2000" b="1" baseline="-25000">
                <a:latin typeface="Chalkboard"/>
                <a:cs typeface="Chalkboard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7557599" y="4384447"/>
              <a:ext cx="5421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>
                  <a:latin typeface="Chalkboard"/>
                  <a:cs typeface="Chalkboard"/>
                </a:rPr>
                <a:t>M</a:t>
              </a:r>
              <a:r>
                <a:rPr lang="fr-FR" sz="2000" b="1" baseline="-25000">
                  <a:latin typeface="Zapf Dingbats"/>
                  <a:ea typeface="Zapf Dingbats"/>
                  <a:cs typeface="Zapf Dingbats"/>
                  <a:sym typeface="Zapf Dingbats"/>
                </a:rPr>
                <a:t>★</a:t>
              </a:r>
              <a:endParaRPr lang="fr-FR" sz="2000" b="1" baseline="-25000">
                <a:latin typeface="Chalkboard"/>
                <a:cs typeface="Chalkboard"/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 rot="21145955">
              <a:off x="5767883" y="3738918"/>
              <a:ext cx="1286134" cy="91440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2257054" y="1534912"/>
              <a:ext cx="2519980" cy="938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2257054" y="1669040"/>
              <a:ext cx="2519980" cy="93888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2257054" y="1373757"/>
              <a:ext cx="2519980" cy="93888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919248" y="1873876"/>
            <a:ext cx="3610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>
                <a:latin typeface="Chalkboard"/>
                <a:cs typeface="Chalkboard"/>
              </a:rPr>
              <a:t>Main Sequence of </a:t>
            </a:r>
          </a:p>
          <a:p>
            <a:r>
              <a:rPr lang="fr-FR" b="1">
                <a:latin typeface="Chalkboard"/>
                <a:cs typeface="Chalkboard"/>
              </a:rPr>
              <a:t>« blue » star-forming galaxies</a:t>
            </a:r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010143" y="3843631"/>
            <a:ext cx="2519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>
                <a:latin typeface="Chalkboard"/>
                <a:cs typeface="Chalkboard"/>
              </a:rPr>
              <a:t>Cloud of massive and </a:t>
            </a:r>
          </a:p>
          <a:p>
            <a:r>
              <a:rPr lang="fr-FR" b="1">
                <a:latin typeface="Chalkboard"/>
                <a:cs typeface="Chalkboard"/>
              </a:rPr>
              <a:t>red dead galaxies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52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r 15"/>
          <p:cNvGrpSpPr/>
          <p:nvPr/>
        </p:nvGrpSpPr>
        <p:grpSpPr>
          <a:xfrm>
            <a:off x="113970" y="612951"/>
            <a:ext cx="3484204" cy="2183593"/>
            <a:chOff x="113970" y="612951"/>
            <a:chExt cx="3484204" cy="2183593"/>
          </a:xfrm>
        </p:grpSpPr>
        <p:pic>
          <p:nvPicPr>
            <p:cNvPr id="6" name="Image 5" descr="Capture d’écran 2015-07-23 à 18.31.43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70" y="612951"/>
              <a:ext cx="3484204" cy="2183593"/>
            </a:xfrm>
            <a:prstGeom prst="rect">
              <a:avLst/>
            </a:prstGeom>
            <a:ln w="28575" cmpd="sng">
              <a:solidFill>
                <a:srgbClr val="0000FF"/>
              </a:solidFill>
            </a:ln>
          </p:spPr>
        </p:pic>
        <p:sp>
          <p:nvSpPr>
            <p:cNvPr id="14" name="ZoneTexte 13"/>
            <p:cNvSpPr txBox="1"/>
            <p:nvPr/>
          </p:nvSpPr>
          <p:spPr>
            <a:xfrm>
              <a:off x="273008" y="1387103"/>
              <a:ext cx="1593107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>
                  <a:latin typeface="Chalkboard"/>
                  <a:cs typeface="Chalkboard"/>
                </a:rPr>
                <a:t>slow downfall</a:t>
              </a: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6470254" y="109583"/>
            <a:ext cx="2482207" cy="3148866"/>
            <a:chOff x="6470254" y="109583"/>
            <a:chExt cx="2482207" cy="3148866"/>
          </a:xfrm>
        </p:grpSpPr>
        <p:pic>
          <p:nvPicPr>
            <p:cNvPr id="5" name="Image 4" descr="Capture d’écran 2015-07-13 à 17.43.4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0254" y="125865"/>
              <a:ext cx="2482207" cy="3132584"/>
            </a:xfrm>
            <a:prstGeom prst="rect">
              <a:avLst/>
            </a:prstGeom>
            <a:ln w="28575" cmpd="sng">
              <a:solidFill>
                <a:srgbClr val="FF0000"/>
              </a:solidFill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6718693" y="109583"/>
              <a:ext cx="1813317" cy="36933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halkboard"/>
                  <a:cs typeface="Chalkboard"/>
                </a:rPr>
                <a:t>rapid quenching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333436" y="3257099"/>
            <a:ext cx="28105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>
                <a:solidFill>
                  <a:srgbClr val="FF0000"/>
                </a:solidFill>
                <a:latin typeface="Chalkboard"/>
                <a:cs typeface="Chalkboard"/>
              </a:rPr>
              <a:t>assuming that all the U V J quiescent galaxies were quenched by a fast process</a:t>
            </a:r>
          </a:p>
        </p:txBody>
      </p:sp>
      <p:pic>
        <p:nvPicPr>
          <p:cNvPr id="12" name="Image 11" descr="Capture d’écran 2015-08-06 à 04.39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84" y="4044609"/>
            <a:ext cx="1799340" cy="805840"/>
          </a:xfrm>
          <a:prstGeom prst="rect">
            <a:avLst/>
          </a:prstGeom>
        </p:spPr>
      </p:pic>
      <p:pic>
        <p:nvPicPr>
          <p:cNvPr id="20" name="Image 19" descr="Capture d’écran 2015-08-06 à 04.41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54" y="5657443"/>
            <a:ext cx="2888146" cy="395998"/>
          </a:xfrm>
          <a:prstGeom prst="rect">
            <a:avLst/>
          </a:prstGeom>
        </p:spPr>
      </p:pic>
      <p:pic>
        <p:nvPicPr>
          <p:cNvPr id="21" name="Image 20" descr="Capture d’écran 2015-08-06 à 04.41.3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82" y="5120857"/>
            <a:ext cx="2275483" cy="52918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848949" y="4679762"/>
            <a:ext cx="979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halkboard"/>
                <a:cs typeface="Chalkboard"/>
              </a:rPr>
              <a:t>where :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2251"/>
            <a:ext cx="5486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FF"/>
                </a:solidFill>
                <a:latin typeface="Chalkboard"/>
                <a:cs typeface="Chalkboard"/>
              </a:rPr>
              <a:t>slow downfall rate= difference with no slope break</a:t>
            </a:r>
            <a:endParaRPr lang="fr-FR">
              <a:solidFill>
                <a:srgbClr val="0000FF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 bwMode="auto">
          <a:xfrm>
            <a:off x="561706" y="1042082"/>
            <a:ext cx="2206120" cy="108000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orme libre 28"/>
          <p:cNvSpPr/>
          <p:nvPr/>
        </p:nvSpPr>
        <p:spPr>
          <a:xfrm>
            <a:off x="2246826" y="1139777"/>
            <a:ext cx="529143" cy="928104"/>
          </a:xfrm>
          <a:custGeom>
            <a:avLst/>
            <a:gdLst>
              <a:gd name="connsiteX0" fmla="*/ 0 w 407033"/>
              <a:gd name="connsiteY0" fmla="*/ 0 h 618736"/>
              <a:gd name="connsiteX1" fmla="*/ 382611 w 407033"/>
              <a:gd name="connsiteY1" fmla="*/ 618736 h 618736"/>
              <a:gd name="connsiteX2" fmla="*/ 407033 w 407033"/>
              <a:gd name="connsiteY2" fmla="*/ 16282 h 618736"/>
              <a:gd name="connsiteX3" fmla="*/ 0 w 407033"/>
              <a:gd name="connsiteY3" fmla="*/ 0 h 61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033" h="618736">
                <a:moveTo>
                  <a:pt x="0" y="0"/>
                </a:moveTo>
                <a:lnTo>
                  <a:pt x="382611" y="618736"/>
                </a:lnTo>
                <a:lnTo>
                  <a:pt x="407033" y="16282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rgbClr val="0000FF"/>
            </a:fgClr>
            <a:bgClr>
              <a:prstClr val="white"/>
            </a:bgClr>
          </a:patt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Optima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2" name="Forme libre 31"/>
          <p:cNvSpPr/>
          <p:nvPr/>
        </p:nvSpPr>
        <p:spPr>
          <a:xfrm>
            <a:off x="2922498" y="333792"/>
            <a:ext cx="2035166" cy="1147919"/>
          </a:xfrm>
          <a:custGeom>
            <a:avLst/>
            <a:gdLst>
              <a:gd name="connsiteX0" fmla="*/ 2035166 w 2035166"/>
              <a:gd name="connsiteY0" fmla="*/ 0 h 1147919"/>
              <a:gd name="connsiteX1" fmla="*/ 0 w 2035166"/>
              <a:gd name="connsiteY1" fmla="*/ 1147919 h 1147919"/>
              <a:gd name="connsiteX2" fmla="*/ 0 w 2035166"/>
              <a:gd name="connsiteY2" fmla="*/ 1147919 h 114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5166" h="1147919">
                <a:moveTo>
                  <a:pt x="2035166" y="0"/>
                </a:moveTo>
                <a:lnTo>
                  <a:pt x="0" y="1147919"/>
                </a:lnTo>
                <a:lnTo>
                  <a:pt x="0" y="1147919"/>
                </a:lnTo>
              </a:path>
            </a:pathLst>
          </a:custGeom>
          <a:ln w="19050" cmpd="sng">
            <a:solidFill>
              <a:srgbClr val="0000FF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Optima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36" name="Grouper 35"/>
          <p:cNvGrpSpPr/>
          <p:nvPr/>
        </p:nvGrpSpPr>
        <p:grpSpPr>
          <a:xfrm>
            <a:off x="1754241" y="2796544"/>
            <a:ext cx="4716013" cy="4060400"/>
            <a:chOff x="1754241" y="2796544"/>
            <a:chExt cx="4716013" cy="4060400"/>
          </a:xfrm>
        </p:grpSpPr>
        <p:grpSp>
          <p:nvGrpSpPr>
            <p:cNvPr id="35" name="Grouper 34"/>
            <p:cNvGrpSpPr/>
            <p:nvPr/>
          </p:nvGrpSpPr>
          <p:grpSpPr>
            <a:xfrm>
              <a:off x="1754241" y="2796544"/>
              <a:ext cx="4716013" cy="4002663"/>
              <a:chOff x="1754241" y="2796544"/>
              <a:chExt cx="4716013" cy="4002663"/>
            </a:xfrm>
          </p:grpSpPr>
          <p:pic>
            <p:nvPicPr>
              <p:cNvPr id="3" name="Image 2" descr="Capture d’écran 2015-07-31 à 17.13.24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4241" y="3258449"/>
                <a:ext cx="3983353" cy="354075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</p:pic>
          <p:cxnSp>
            <p:nvCxnSpPr>
              <p:cNvPr id="9" name="Connecteur droit 8"/>
              <p:cNvCxnSpPr/>
              <p:nvPr/>
            </p:nvCxnSpPr>
            <p:spPr bwMode="auto">
              <a:xfrm flipH="1">
                <a:off x="5293928" y="3258449"/>
                <a:ext cx="1176326" cy="1211107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Connecteur droit 10"/>
              <p:cNvCxnSpPr/>
              <p:nvPr/>
            </p:nvCxnSpPr>
            <p:spPr bwMode="auto">
              <a:xfrm>
                <a:off x="2515465" y="2796544"/>
                <a:ext cx="634972" cy="1225242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" name="ZoneTexte 32"/>
              <p:cNvSpPr txBox="1"/>
              <p:nvPr/>
            </p:nvSpPr>
            <p:spPr>
              <a:xfrm>
                <a:off x="2641036" y="2913540"/>
                <a:ext cx="34100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>
                    <a:latin typeface="Chalkboard"/>
                    <a:cs typeface="Chalkboard"/>
                  </a:rPr>
                  <a:t>stellar mass density Mpc</a:t>
                </a:r>
                <a:r>
                  <a:rPr lang="fr-FR" baseline="30000">
                    <a:latin typeface="Chalkboard"/>
                    <a:cs typeface="Chalkboard"/>
                  </a:rPr>
                  <a:t>-3</a:t>
                </a:r>
                <a:r>
                  <a:rPr lang="fr-FR">
                    <a:latin typeface="Chalkboard"/>
                    <a:cs typeface="Chalkboard"/>
                  </a:rPr>
                  <a:t> yr</a:t>
                </a:r>
                <a:r>
                  <a:rPr lang="fr-FR" baseline="30000">
                    <a:latin typeface="Chalkboard"/>
                    <a:cs typeface="Chalkboard"/>
                  </a:rPr>
                  <a:t>-1</a:t>
                </a: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3700734" y="6487612"/>
              <a:ext cx="1005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>
                  <a:latin typeface="Chalkboard"/>
                  <a:cs typeface="Chalkboard"/>
                </a:rPr>
                <a:t>redshift</a:t>
              </a:r>
              <a:endParaRPr lang="fr-FR"/>
            </a:p>
          </p:txBody>
        </p:sp>
      </p:grpSp>
      <p:sp>
        <p:nvSpPr>
          <p:cNvPr id="2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56638" y="6524625"/>
            <a:ext cx="487362" cy="365125"/>
          </a:xfrm>
        </p:spPr>
        <p:txBody>
          <a:bodyPr/>
          <a:lstStyle/>
          <a:p>
            <a:pPr>
              <a:defRPr/>
            </a:pPr>
            <a:fld id="{91D701A7-59A1-2E4A-9940-4F2380DB80D1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05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9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Nouvelle présentation">
  <a:themeElements>
    <a:clrScheme name="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Optima"/>
        <a:ea typeface="ＭＳ Ｐゴシック"/>
        <a:cs typeface="ＭＳ Ｐゴシック"/>
      </a:majorFont>
      <a:minorFont>
        <a:latin typeface="Optima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Optima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Optima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50067</TotalTime>
  <Words>363</Words>
  <Application>Microsoft Macintosh PowerPoint</Application>
  <PresentationFormat>Présentation à l'écran (4:3)</PresentationFormat>
  <Paragraphs>57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1_Nouvelle présentation</vt:lpstr>
      <vt:lpstr>On star-formation compactness &amp; bulges: the ALMA view</vt:lpstr>
      <vt:lpstr>Présentation PowerPoint</vt:lpstr>
      <vt:lpstr>The drop in sSFR is due to a drop in SFE=SFR/Mgas  It is not "superficially created by the bulge nor by gas fraction"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Elbaz</dc:creator>
  <cp:lastModifiedBy>David Elbaz</cp:lastModifiedBy>
  <cp:revision>2604</cp:revision>
  <cp:lastPrinted>2014-06-10T11:36:40Z</cp:lastPrinted>
  <dcterms:created xsi:type="dcterms:W3CDTF">2013-11-02T10:08:20Z</dcterms:created>
  <dcterms:modified xsi:type="dcterms:W3CDTF">2015-09-01T08:17:58Z</dcterms:modified>
</cp:coreProperties>
</file>