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6127" r:id="rId1"/>
  </p:sldMasterIdLst>
  <p:notesMasterIdLst>
    <p:notesMasterId r:id="rId5"/>
  </p:notesMasterIdLst>
  <p:handoutMasterIdLst>
    <p:handoutMasterId r:id="rId6"/>
  </p:handoutMasterIdLst>
  <p:sldIdLst>
    <p:sldId id="1398" r:id="rId2"/>
    <p:sldId id="1396" r:id="rId3"/>
    <p:sldId id="139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8000"/>
    <a:srgbClr val="008040"/>
    <a:srgbClr val="00FF00"/>
    <a:srgbClr val="C2F3F5"/>
    <a:srgbClr val="66FFCC"/>
    <a:srgbClr val="301C0D"/>
    <a:srgbClr val="282828"/>
    <a:srgbClr val="FF8000"/>
    <a:srgbClr val="FFCC66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85" autoAdjust="0"/>
    <p:restoredTop sz="92063" autoAdjust="0"/>
  </p:normalViewPr>
  <p:slideViewPr>
    <p:cSldViewPr snapToGrid="0" snapToObjects="1">
      <p:cViewPr>
        <p:scale>
          <a:sx n="125" d="100"/>
          <a:sy n="125" d="100"/>
        </p:scale>
        <p:origin x="-9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EF22A1-72D6-E846-959E-8153B07235A0}" type="datetime1">
              <a:rPr lang="fr-FR"/>
              <a:pPr>
                <a:defRPr/>
              </a:pPr>
              <a:t>01/09/15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2179F5-99EE-FE46-AC8C-FB90C0DC3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48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23DE1A1-D0B3-F54C-9D93-A9D4DC8B7ACD}" type="datetime1">
              <a:rPr lang="fr-FR"/>
              <a:pPr>
                <a:defRPr/>
              </a:pPr>
              <a:t>01/09/15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Click to edit Master text styles</a:t>
            </a:r>
          </a:p>
          <a:p>
            <a:pPr lvl="1"/>
            <a:r>
              <a:rPr lang="fr-FR" noProof="0"/>
              <a:t>Second level</a:t>
            </a:r>
          </a:p>
          <a:p>
            <a:pPr lvl="2"/>
            <a:r>
              <a:rPr lang="fr-FR" noProof="0"/>
              <a:t>Third level</a:t>
            </a:r>
          </a:p>
          <a:p>
            <a:pPr lvl="3"/>
            <a:r>
              <a:rPr lang="fr-FR" noProof="0"/>
              <a:t>Fourth level</a:t>
            </a:r>
          </a:p>
          <a:p>
            <a:pPr lvl="4"/>
            <a:r>
              <a:rPr lang="fr-FR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4F1B8BC0-1B07-C146-9F36-4D962609E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973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6638" y="6524625"/>
            <a:ext cx="4873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66FF"/>
                </a:solidFill>
                <a:latin typeface="Calibri" charset="0"/>
              </a:defRPr>
            </a:lvl1pPr>
          </a:lstStyle>
          <a:p>
            <a:pPr>
              <a:defRPr/>
            </a:pPr>
            <a:fld id="{91D701A7-59A1-2E4A-9940-4F2380DB8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6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915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6638" y="6524625"/>
            <a:ext cx="4873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66FF"/>
                </a:solidFill>
                <a:latin typeface="Calibri" charset="0"/>
              </a:defRPr>
            </a:lvl1pPr>
          </a:lstStyle>
          <a:p>
            <a:pPr>
              <a:defRPr/>
            </a:pPr>
            <a:fld id="{91D701A7-59A1-2E4A-9940-4F2380DB8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CC66"/>
          </a:solidFill>
          <a:latin typeface="Optima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CC66"/>
          </a:solidFill>
          <a:latin typeface="Optima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CC66"/>
          </a:solidFill>
          <a:latin typeface="Optima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CC66"/>
          </a:solidFill>
          <a:latin typeface="Optima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CC66"/>
          </a:solidFill>
          <a:latin typeface="Optima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CC66"/>
          </a:solidFill>
          <a:latin typeface="Optima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CC66"/>
          </a:solidFill>
          <a:latin typeface="Optima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CC66"/>
          </a:solidFill>
          <a:latin typeface="Optima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halkboard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halkboard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halkboard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halkboard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halkboard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What would be the answer of Fritz Zwicky to this issue ?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D701A7-59A1-2E4A-9940-4F2380DB80D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841384"/>
            <a:ext cx="914400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/>
              <a:t>Can we use the morphological matrix to answer the question ? </a:t>
            </a:r>
          </a:p>
        </p:txBody>
      </p:sp>
    </p:spTree>
    <p:extLst>
      <p:ext uri="{BB962C8B-B14F-4D97-AF65-F5344CB8AC3E}">
        <p14:creationId xmlns:p14="http://schemas.microsoft.com/office/powerpoint/2010/main" val="199190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7233920" cy="1143000"/>
          </a:xfrm>
        </p:spPr>
        <p:txBody>
          <a:bodyPr/>
          <a:lstStyle/>
          <a:p>
            <a:r>
              <a:rPr lang="fr-FR"/>
              <a:t>The « morphological box » of Fritz Zwicky</a:t>
            </a:r>
            <a:br>
              <a:rPr lang="fr-FR"/>
            </a:br>
            <a:r>
              <a:rPr lang="fr-FR"/>
              <a:t>« everybody a genius »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D701A7-59A1-2E4A-9940-4F2380DB80D1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801731"/>
              </p:ext>
            </p:extLst>
          </p:nvPr>
        </p:nvGraphicFramePr>
        <p:xfrm>
          <a:off x="2720704" y="279071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gravity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Acceleration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stars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particles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light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explosion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energetic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nucleosynthesis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magnetic field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247091" y="5843791"/>
            <a:ext cx="5984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/>
              <a:t>explosion / stars / energetic / acceleration</a:t>
            </a:r>
          </a:p>
          <a:p>
            <a:pPr algn="ctr"/>
            <a:r>
              <a:rPr lang="fr-FR" i="1"/>
              <a:t>the explosion of stars generate an energetic acceleration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855616" y="4757595"/>
            <a:ext cx="6521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/>
              <a:t>light / stars / gravity / nucleosynthesis</a:t>
            </a:r>
          </a:p>
          <a:p>
            <a:pPr algn="ctr"/>
            <a:r>
              <a:rPr lang="fr-FR" i="1">
                <a:effectLst/>
              </a:rPr>
              <a:t>the light of stars comes from gravity then nucleosynthesis </a:t>
            </a:r>
            <a:endParaRPr lang="fr-FR" i="1"/>
          </a:p>
        </p:txBody>
      </p:sp>
      <p:grpSp>
        <p:nvGrpSpPr>
          <p:cNvPr id="33" name="Grouper 32"/>
          <p:cNvGrpSpPr/>
          <p:nvPr/>
        </p:nvGrpSpPr>
        <p:grpSpPr>
          <a:xfrm>
            <a:off x="2774210" y="2813518"/>
            <a:ext cx="4358291" cy="1055076"/>
            <a:chOff x="2715426" y="1440127"/>
            <a:chExt cx="4358291" cy="1055076"/>
          </a:xfrm>
        </p:grpSpPr>
        <p:sp>
          <p:nvSpPr>
            <p:cNvPr id="10" name="Ellipse 9"/>
            <p:cNvSpPr>
              <a:spLocks/>
            </p:cNvSpPr>
            <p:nvPr/>
          </p:nvSpPr>
          <p:spPr bwMode="auto">
            <a:xfrm>
              <a:off x="2715426" y="1457962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1</a:t>
              </a:r>
            </a:p>
          </p:txBody>
        </p:sp>
        <p:sp>
          <p:nvSpPr>
            <p:cNvPr id="11" name="Ellipse 10"/>
            <p:cNvSpPr>
              <a:spLocks/>
            </p:cNvSpPr>
            <p:nvPr/>
          </p:nvSpPr>
          <p:spPr bwMode="auto">
            <a:xfrm>
              <a:off x="4729614" y="1452883"/>
              <a:ext cx="287997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2</a:t>
              </a:r>
            </a:p>
          </p:txBody>
        </p:sp>
        <p:sp>
          <p:nvSpPr>
            <p:cNvPr id="12" name="Ellipse 11"/>
            <p:cNvSpPr>
              <a:spLocks/>
            </p:cNvSpPr>
            <p:nvPr/>
          </p:nvSpPr>
          <p:spPr bwMode="auto">
            <a:xfrm>
              <a:off x="6778746" y="1440127"/>
              <a:ext cx="287996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3</a:t>
              </a:r>
            </a:p>
          </p:txBody>
        </p:sp>
        <p:sp>
          <p:nvSpPr>
            <p:cNvPr id="14" name="Ellipse 13"/>
            <p:cNvSpPr>
              <a:spLocks/>
            </p:cNvSpPr>
            <p:nvPr/>
          </p:nvSpPr>
          <p:spPr bwMode="auto">
            <a:xfrm>
              <a:off x="2720704" y="1851606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4</a:t>
              </a:r>
            </a:p>
          </p:txBody>
        </p:sp>
        <p:sp>
          <p:nvSpPr>
            <p:cNvPr id="15" name="Ellipse 14"/>
            <p:cNvSpPr>
              <a:spLocks/>
            </p:cNvSpPr>
            <p:nvPr/>
          </p:nvSpPr>
          <p:spPr bwMode="auto">
            <a:xfrm>
              <a:off x="4736586" y="1846527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5</a:t>
              </a:r>
            </a:p>
          </p:txBody>
        </p:sp>
        <p:sp>
          <p:nvSpPr>
            <p:cNvPr id="16" name="Ellipse 15"/>
            <p:cNvSpPr>
              <a:spLocks/>
            </p:cNvSpPr>
            <p:nvPr/>
          </p:nvSpPr>
          <p:spPr bwMode="auto">
            <a:xfrm>
              <a:off x="6785718" y="1833771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6</a:t>
              </a:r>
            </a:p>
          </p:txBody>
        </p:sp>
        <p:sp>
          <p:nvSpPr>
            <p:cNvPr id="17" name="Ellipse 16"/>
            <p:cNvSpPr>
              <a:spLocks/>
            </p:cNvSpPr>
            <p:nvPr/>
          </p:nvSpPr>
          <p:spPr bwMode="auto">
            <a:xfrm>
              <a:off x="2720704" y="2207206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7</a:t>
              </a:r>
            </a:p>
          </p:txBody>
        </p:sp>
        <p:sp>
          <p:nvSpPr>
            <p:cNvPr id="18" name="Ellipse 17"/>
            <p:cNvSpPr>
              <a:spLocks/>
            </p:cNvSpPr>
            <p:nvPr/>
          </p:nvSpPr>
          <p:spPr bwMode="auto">
            <a:xfrm>
              <a:off x="4734891" y="2202127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8</a:t>
              </a:r>
            </a:p>
          </p:txBody>
        </p:sp>
        <p:sp>
          <p:nvSpPr>
            <p:cNvPr id="19" name="Ellipse 18"/>
            <p:cNvSpPr>
              <a:spLocks/>
            </p:cNvSpPr>
            <p:nvPr/>
          </p:nvSpPr>
          <p:spPr bwMode="auto">
            <a:xfrm>
              <a:off x="6785718" y="2189371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9</a:t>
              </a:r>
            </a:p>
          </p:txBody>
        </p:sp>
      </p:grpSp>
      <p:grpSp>
        <p:nvGrpSpPr>
          <p:cNvPr id="30" name="Grouper 29"/>
          <p:cNvGrpSpPr/>
          <p:nvPr/>
        </p:nvGrpSpPr>
        <p:grpSpPr>
          <a:xfrm>
            <a:off x="3423770" y="4510238"/>
            <a:ext cx="3006675" cy="313396"/>
            <a:chOff x="2227066" y="3167327"/>
            <a:chExt cx="3006675" cy="313396"/>
          </a:xfrm>
        </p:grpSpPr>
        <p:sp>
          <p:nvSpPr>
            <p:cNvPr id="23" name="Ellipse 22"/>
            <p:cNvSpPr>
              <a:spLocks/>
            </p:cNvSpPr>
            <p:nvPr/>
          </p:nvSpPr>
          <p:spPr bwMode="auto">
            <a:xfrm>
              <a:off x="2227066" y="3167327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5</a:t>
              </a:r>
            </a:p>
          </p:txBody>
        </p:sp>
        <p:sp>
          <p:nvSpPr>
            <p:cNvPr id="24" name="Ellipse 23"/>
            <p:cNvSpPr>
              <a:spLocks/>
            </p:cNvSpPr>
            <p:nvPr/>
          </p:nvSpPr>
          <p:spPr bwMode="auto">
            <a:xfrm>
              <a:off x="2897626" y="3167327"/>
              <a:ext cx="287996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3</a:t>
              </a:r>
            </a:p>
          </p:txBody>
        </p:sp>
        <p:sp>
          <p:nvSpPr>
            <p:cNvPr id="25" name="Ellipse 24"/>
            <p:cNvSpPr>
              <a:spLocks/>
            </p:cNvSpPr>
            <p:nvPr/>
          </p:nvSpPr>
          <p:spPr bwMode="auto">
            <a:xfrm>
              <a:off x="4945744" y="3192726"/>
              <a:ext cx="287997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8</a:t>
              </a:r>
            </a:p>
          </p:txBody>
        </p:sp>
        <p:sp>
          <p:nvSpPr>
            <p:cNvPr id="27" name="Ellipse 26"/>
            <p:cNvSpPr>
              <a:spLocks/>
            </p:cNvSpPr>
            <p:nvPr/>
          </p:nvSpPr>
          <p:spPr bwMode="auto">
            <a:xfrm>
              <a:off x="3619666" y="3175002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1</a:t>
              </a:r>
            </a:p>
          </p:txBody>
        </p:sp>
      </p:grpSp>
      <p:grpSp>
        <p:nvGrpSpPr>
          <p:cNvPr id="31" name="Grouper 30"/>
          <p:cNvGrpSpPr/>
          <p:nvPr/>
        </p:nvGrpSpPr>
        <p:grpSpPr>
          <a:xfrm>
            <a:off x="3410422" y="5571957"/>
            <a:ext cx="3383013" cy="346474"/>
            <a:chOff x="2467718" y="4066486"/>
            <a:chExt cx="3383013" cy="346474"/>
          </a:xfrm>
        </p:grpSpPr>
        <p:sp>
          <p:nvSpPr>
            <p:cNvPr id="22" name="Ellipse 21"/>
            <p:cNvSpPr>
              <a:spLocks/>
            </p:cNvSpPr>
            <p:nvPr/>
          </p:nvSpPr>
          <p:spPr bwMode="auto">
            <a:xfrm>
              <a:off x="5562734" y="4124963"/>
              <a:ext cx="287997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2</a:t>
              </a:r>
            </a:p>
          </p:txBody>
        </p:sp>
        <p:sp>
          <p:nvSpPr>
            <p:cNvPr id="26" name="Ellipse 25"/>
            <p:cNvSpPr>
              <a:spLocks/>
            </p:cNvSpPr>
            <p:nvPr/>
          </p:nvSpPr>
          <p:spPr bwMode="auto">
            <a:xfrm>
              <a:off x="3415786" y="4102047"/>
              <a:ext cx="287996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3</a:t>
              </a:r>
            </a:p>
          </p:txBody>
        </p:sp>
        <p:sp>
          <p:nvSpPr>
            <p:cNvPr id="28" name="Ellipse 27"/>
            <p:cNvSpPr>
              <a:spLocks/>
            </p:cNvSpPr>
            <p:nvPr/>
          </p:nvSpPr>
          <p:spPr bwMode="auto">
            <a:xfrm>
              <a:off x="2467718" y="4099451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6</a:t>
              </a:r>
            </a:p>
          </p:txBody>
        </p:sp>
        <p:sp>
          <p:nvSpPr>
            <p:cNvPr id="29" name="Ellipse 28"/>
            <p:cNvSpPr>
              <a:spLocks/>
            </p:cNvSpPr>
            <p:nvPr/>
          </p:nvSpPr>
          <p:spPr bwMode="auto">
            <a:xfrm>
              <a:off x="4295504" y="4066486"/>
              <a:ext cx="287999" cy="287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7</a:t>
              </a:r>
            </a:p>
          </p:txBody>
        </p:sp>
      </p:grpSp>
      <p:pic>
        <p:nvPicPr>
          <p:cNvPr id="32" name="Image 31" descr="Capture d’écran 2015-08-31 à 15.04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64020"/>
            <a:ext cx="2425700" cy="331470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291084" y="1571784"/>
            <a:ext cx="3894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kern="0">
                <a:solidFill>
                  <a:srgbClr val="000000"/>
                </a:solidFill>
                <a:latin typeface="Chalkboard"/>
                <a:ea typeface="ＭＳ Ｐゴシック"/>
                <a:cs typeface="Chalkboard"/>
              </a:rPr>
              <a:t>What is the origin of cosmic rays ?</a:t>
            </a:r>
            <a:endParaRPr lang="fr-FR" sz="1400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099" y="50800"/>
            <a:ext cx="163926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47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Question: why do galaxies die 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D701A7-59A1-2E4A-9940-4F2380DB80D1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9986"/>
              </p:ext>
            </p:extLst>
          </p:nvPr>
        </p:nvGraphicFramePr>
        <p:xfrm>
          <a:off x="323262" y="763910"/>
          <a:ext cx="83333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344"/>
                <a:gridCol w="2083344"/>
                <a:gridCol w="2083344"/>
                <a:gridCol w="208334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gravity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Acceleration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stars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star-formation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particles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light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explosion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feedback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energetic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nucleosynthesis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magnetic field</a:t>
                      </a:r>
                      <a:endParaRPr lang="fr-FR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starvation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gas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environment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morphology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accretion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01560" y="2234040"/>
            <a:ext cx="8079619" cy="4399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fr-FR" b="1"/>
              <a:t>gravity  -  starvation  -  feedback  -  gas</a:t>
            </a:r>
          </a:p>
          <a:p>
            <a:pPr>
              <a:lnSpc>
                <a:spcPct val="130000"/>
              </a:lnSpc>
            </a:pPr>
            <a:r>
              <a:rPr lang="fr-FR"/>
              <a:t>particles  -  starvation  -  explosion  -  nucleosynthesis</a:t>
            </a:r>
          </a:p>
          <a:p>
            <a:pPr>
              <a:lnSpc>
                <a:spcPct val="130000"/>
              </a:lnSpc>
            </a:pPr>
            <a:r>
              <a:rPr lang="fr-FR"/>
              <a:t>feedback  -  particles  -  morphology  -  gas</a:t>
            </a:r>
          </a:p>
          <a:p>
            <a:pPr>
              <a:lnSpc>
                <a:spcPct val="130000"/>
              </a:lnSpc>
            </a:pPr>
            <a:r>
              <a:rPr lang="fr-FR" b="1"/>
              <a:t>accretion  -  energetic  -  feedback  -  acceleration</a:t>
            </a:r>
          </a:p>
          <a:p>
            <a:pPr>
              <a:lnSpc>
                <a:spcPct val="130000"/>
              </a:lnSpc>
            </a:pPr>
            <a:r>
              <a:rPr lang="fr-FR" b="1"/>
              <a:t>feedback  -  nucleosynthesis  -  star-formation  -  energetic</a:t>
            </a:r>
          </a:p>
          <a:p>
            <a:pPr>
              <a:lnSpc>
                <a:spcPct val="130000"/>
              </a:lnSpc>
            </a:pPr>
            <a:r>
              <a:rPr lang="fr-FR" b="1"/>
              <a:t>magnetic field  -  acceleration  -  environment  -  star-formation</a:t>
            </a:r>
          </a:p>
          <a:p>
            <a:pPr>
              <a:lnSpc>
                <a:spcPct val="130000"/>
              </a:lnSpc>
            </a:pPr>
            <a:r>
              <a:rPr lang="fr-FR"/>
              <a:t>energetic  -  feedback  -  stars  -  particles</a:t>
            </a:r>
          </a:p>
          <a:p>
            <a:pPr>
              <a:lnSpc>
                <a:spcPct val="130000"/>
              </a:lnSpc>
            </a:pPr>
            <a:r>
              <a:rPr lang="fr-FR" b="1"/>
              <a:t>morphology  -  gas  -  gravity  -  starvation</a:t>
            </a:r>
          </a:p>
          <a:p>
            <a:pPr>
              <a:lnSpc>
                <a:spcPct val="130000"/>
              </a:lnSpc>
            </a:pPr>
            <a:r>
              <a:rPr lang="fr-FR" i="1"/>
              <a:t>gas  -  stars  -  energetic  -  explosion</a:t>
            </a:r>
          </a:p>
          <a:p>
            <a:pPr>
              <a:lnSpc>
                <a:spcPct val="130000"/>
              </a:lnSpc>
            </a:pPr>
            <a:r>
              <a:rPr lang="fr-FR" b="1"/>
              <a:t>gravity  -  gas  -  accretion  -  environment</a:t>
            </a:r>
          </a:p>
          <a:p>
            <a:pPr>
              <a:lnSpc>
                <a:spcPct val="130000"/>
              </a:lnSpc>
            </a:pPr>
            <a:r>
              <a:rPr lang="fr-FR"/>
              <a:t>accretion  -  stars  -  environment  -  star-formation</a:t>
            </a:r>
          </a:p>
          <a:p>
            <a:pPr>
              <a:lnSpc>
                <a:spcPct val="130000"/>
              </a:lnSpc>
            </a:pPr>
            <a:r>
              <a:rPr lang="fr-FR" b="1"/>
              <a:t>light  -  feedback  -  starvation  -  stars</a:t>
            </a:r>
          </a:p>
        </p:txBody>
      </p:sp>
      <p:grpSp>
        <p:nvGrpSpPr>
          <p:cNvPr id="27" name="Grouper 26"/>
          <p:cNvGrpSpPr/>
          <p:nvPr/>
        </p:nvGrpSpPr>
        <p:grpSpPr>
          <a:xfrm>
            <a:off x="417883" y="789082"/>
            <a:ext cx="6514287" cy="1440042"/>
            <a:chOff x="417883" y="789082"/>
            <a:chExt cx="6514287" cy="1440042"/>
          </a:xfrm>
        </p:grpSpPr>
        <p:grpSp>
          <p:nvGrpSpPr>
            <p:cNvPr id="5" name="Grouper 4"/>
            <p:cNvGrpSpPr/>
            <p:nvPr/>
          </p:nvGrpSpPr>
          <p:grpSpPr>
            <a:xfrm>
              <a:off x="437410" y="791678"/>
              <a:ext cx="4398931" cy="1055076"/>
              <a:chOff x="2715426" y="1440127"/>
              <a:chExt cx="4398931" cy="1055076"/>
            </a:xfrm>
          </p:grpSpPr>
          <p:sp>
            <p:nvSpPr>
              <p:cNvPr id="6" name="Ellipse 5"/>
              <p:cNvSpPr>
                <a:spLocks/>
              </p:cNvSpPr>
              <p:nvPr/>
            </p:nvSpPr>
            <p:spPr bwMode="auto">
              <a:xfrm>
                <a:off x="2715426" y="1457962"/>
                <a:ext cx="287999" cy="287997"/>
              </a:xfrm>
              <a:prstGeom prst="ellipse">
                <a:avLst/>
              </a:prstGeom>
              <a:solidFill>
                <a:srgbClr val="00009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halkboard"/>
                    <a:ea typeface="ＭＳ Ｐゴシック" pitchFamily="-108" charset="-128"/>
                    <a:cs typeface="Chalkboard"/>
                  </a:rPr>
                  <a:t>1</a:t>
                </a:r>
              </a:p>
            </p:txBody>
          </p:sp>
          <p:sp>
            <p:nvSpPr>
              <p:cNvPr id="7" name="Ellipse 6"/>
              <p:cNvSpPr>
                <a:spLocks/>
              </p:cNvSpPr>
              <p:nvPr/>
            </p:nvSpPr>
            <p:spPr bwMode="auto">
              <a:xfrm>
                <a:off x="4729614" y="1452883"/>
                <a:ext cx="287997" cy="287997"/>
              </a:xfrm>
              <a:prstGeom prst="ellipse">
                <a:avLst/>
              </a:prstGeom>
              <a:solidFill>
                <a:srgbClr val="00009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halkboard"/>
                    <a:ea typeface="ＭＳ Ｐゴシック" pitchFamily="-108" charset="-128"/>
                    <a:cs typeface="Chalkboard"/>
                  </a:rPr>
                  <a:t>2</a:t>
                </a:r>
              </a:p>
            </p:txBody>
          </p:sp>
          <p:sp>
            <p:nvSpPr>
              <p:cNvPr id="8" name="Ellipse 7"/>
              <p:cNvSpPr>
                <a:spLocks/>
              </p:cNvSpPr>
              <p:nvPr/>
            </p:nvSpPr>
            <p:spPr bwMode="auto">
              <a:xfrm>
                <a:off x="6819386" y="1440127"/>
                <a:ext cx="287996" cy="287997"/>
              </a:xfrm>
              <a:prstGeom prst="ellipse">
                <a:avLst/>
              </a:prstGeom>
              <a:solidFill>
                <a:srgbClr val="00009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halkboard"/>
                    <a:ea typeface="ＭＳ Ｐゴシック" pitchFamily="-108" charset="-128"/>
                    <a:cs typeface="Chalkboard"/>
                  </a:rPr>
                  <a:t>3</a:t>
                </a:r>
              </a:p>
            </p:txBody>
          </p:sp>
          <p:sp>
            <p:nvSpPr>
              <p:cNvPr id="9" name="Ellipse 8"/>
              <p:cNvSpPr>
                <a:spLocks/>
              </p:cNvSpPr>
              <p:nvPr/>
            </p:nvSpPr>
            <p:spPr bwMode="auto">
              <a:xfrm>
                <a:off x="2720704" y="1851606"/>
                <a:ext cx="287999" cy="287997"/>
              </a:xfrm>
              <a:prstGeom prst="ellipse">
                <a:avLst/>
              </a:prstGeom>
              <a:solidFill>
                <a:srgbClr val="00009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halkboard"/>
                    <a:ea typeface="ＭＳ Ｐゴシック" pitchFamily="-108" charset="-128"/>
                    <a:cs typeface="Chalkboard"/>
                  </a:rPr>
                  <a:t>4</a:t>
                </a:r>
              </a:p>
            </p:txBody>
          </p:sp>
          <p:sp>
            <p:nvSpPr>
              <p:cNvPr id="10" name="Ellipse 9"/>
              <p:cNvSpPr>
                <a:spLocks/>
              </p:cNvSpPr>
              <p:nvPr/>
            </p:nvSpPr>
            <p:spPr bwMode="auto">
              <a:xfrm>
                <a:off x="4736586" y="1846527"/>
                <a:ext cx="287999" cy="287997"/>
              </a:xfrm>
              <a:prstGeom prst="ellipse">
                <a:avLst/>
              </a:prstGeom>
              <a:solidFill>
                <a:srgbClr val="00009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halkboard"/>
                    <a:ea typeface="ＭＳ Ｐゴシック" pitchFamily="-108" charset="-128"/>
                    <a:cs typeface="Chalkboard"/>
                  </a:rPr>
                  <a:t>5</a:t>
                </a:r>
              </a:p>
            </p:txBody>
          </p:sp>
          <p:sp>
            <p:nvSpPr>
              <p:cNvPr id="11" name="Ellipse 10"/>
              <p:cNvSpPr>
                <a:spLocks/>
              </p:cNvSpPr>
              <p:nvPr/>
            </p:nvSpPr>
            <p:spPr bwMode="auto">
              <a:xfrm>
                <a:off x="6826358" y="1833771"/>
                <a:ext cx="287999" cy="287997"/>
              </a:xfrm>
              <a:prstGeom prst="ellipse">
                <a:avLst/>
              </a:prstGeom>
              <a:solidFill>
                <a:srgbClr val="00009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halkboard"/>
                    <a:ea typeface="ＭＳ Ｐゴシック" pitchFamily="-108" charset="-128"/>
                    <a:cs typeface="Chalkboard"/>
                  </a:rPr>
                  <a:t>6</a:t>
                </a:r>
              </a:p>
            </p:txBody>
          </p:sp>
          <p:sp>
            <p:nvSpPr>
              <p:cNvPr id="12" name="Ellipse 11"/>
              <p:cNvSpPr>
                <a:spLocks/>
              </p:cNvSpPr>
              <p:nvPr/>
            </p:nvSpPr>
            <p:spPr bwMode="auto">
              <a:xfrm>
                <a:off x="2720704" y="2207206"/>
                <a:ext cx="287999" cy="287997"/>
              </a:xfrm>
              <a:prstGeom prst="ellipse">
                <a:avLst/>
              </a:prstGeom>
              <a:solidFill>
                <a:srgbClr val="00009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halkboard"/>
                    <a:ea typeface="ＭＳ Ｐゴシック" pitchFamily="-108" charset="-128"/>
                    <a:cs typeface="Chalkboard"/>
                  </a:rPr>
                  <a:t>7</a:t>
                </a:r>
              </a:p>
            </p:txBody>
          </p:sp>
          <p:sp>
            <p:nvSpPr>
              <p:cNvPr id="13" name="Ellipse 12"/>
              <p:cNvSpPr>
                <a:spLocks/>
              </p:cNvSpPr>
              <p:nvPr/>
            </p:nvSpPr>
            <p:spPr bwMode="auto">
              <a:xfrm>
                <a:off x="4734891" y="2202127"/>
                <a:ext cx="287999" cy="287997"/>
              </a:xfrm>
              <a:prstGeom prst="ellipse">
                <a:avLst/>
              </a:prstGeom>
              <a:solidFill>
                <a:srgbClr val="00009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halkboard"/>
                    <a:ea typeface="ＭＳ Ｐゴシック" pitchFamily="-108" charset="-128"/>
                    <a:cs typeface="Chalkboard"/>
                  </a:rPr>
                  <a:t>8</a:t>
                </a:r>
              </a:p>
            </p:txBody>
          </p:sp>
          <p:sp>
            <p:nvSpPr>
              <p:cNvPr id="14" name="Ellipse 13"/>
              <p:cNvSpPr>
                <a:spLocks/>
              </p:cNvSpPr>
              <p:nvPr/>
            </p:nvSpPr>
            <p:spPr bwMode="auto">
              <a:xfrm>
                <a:off x="6826358" y="2189371"/>
                <a:ext cx="287999" cy="287997"/>
              </a:xfrm>
              <a:prstGeom prst="ellipse">
                <a:avLst/>
              </a:prstGeom>
              <a:solidFill>
                <a:srgbClr val="00009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halkboard"/>
                    <a:ea typeface="ＭＳ Ｐゴシック" pitchFamily="-108" charset="-128"/>
                    <a:cs typeface="Chalkboard"/>
                  </a:rPr>
                  <a:t>9</a:t>
                </a:r>
              </a:p>
            </p:txBody>
          </p:sp>
        </p:grpSp>
        <p:sp>
          <p:nvSpPr>
            <p:cNvPr id="15" name="Ellipse 14"/>
            <p:cNvSpPr>
              <a:spLocks/>
            </p:cNvSpPr>
            <p:nvPr/>
          </p:nvSpPr>
          <p:spPr bwMode="auto">
            <a:xfrm>
              <a:off x="6596813" y="789082"/>
              <a:ext cx="323997" cy="323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10</a:t>
              </a:r>
            </a:p>
          </p:txBody>
        </p:sp>
        <p:sp>
          <p:nvSpPr>
            <p:cNvPr id="18" name="Ellipse 17"/>
            <p:cNvSpPr>
              <a:spLocks/>
            </p:cNvSpPr>
            <p:nvPr/>
          </p:nvSpPr>
          <p:spPr bwMode="auto">
            <a:xfrm>
              <a:off x="6600543" y="1160086"/>
              <a:ext cx="323997" cy="323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11</a:t>
              </a:r>
            </a:p>
          </p:txBody>
        </p:sp>
        <p:sp>
          <p:nvSpPr>
            <p:cNvPr id="19" name="Ellipse 18"/>
            <p:cNvSpPr>
              <a:spLocks/>
            </p:cNvSpPr>
            <p:nvPr/>
          </p:nvSpPr>
          <p:spPr bwMode="auto">
            <a:xfrm>
              <a:off x="6602436" y="1520930"/>
              <a:ext cx="323997" cy="323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12</a:t>
              </a:r>
            </a:p>
          </p:txBody>
        </p:sp>
        <p:sp>
          <p:nvSpPr>
            <p:cNvPr id="21" name="Ellipse 20"/>
            <p:cNvSpPr>
              <a:spLocks/>
            </p:cNvSpPr>
            <p:nvPr/>
          </p:nvSpPr>
          <p:spPr bwMode="auto">
            <a:xfrm>
              <a:off x="417883" y="1905127"/>
              <a:ext cx="323997" cy="323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13</a:t>
              </a:r>
            </a:p>
          </p:txBody>
        </p:sp>
        <p:sp>
          <p:nvSpPr>
            <p:cNvPr id="24" name="Ellipse 23"/>
            <p:cNvSpPr>
              <a:spLocks/>
            </p:cNvSpPr>
            <p:nvPr/>
          </p:nvSpPr>
          <p:spPr bwMode="auto">
            <a:xfrm>
              <a:off x="2430366" y="1890051"/>
              <a:ext cx="323997" cy="323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14</a:t>
              </a:r>
            </a:p>
          </p:txBody>
        </p:sp>
        <p:sp>
          <p:nvSpPr>
            <p:cNvPr id="25" name="Ellipse 24"/>
            <p:cNvSpPr>
              <a:spLocks/>
            </p:cNvSpPr>
            <p:nvPr/>
          </p:nvSpPr>
          <p:spPr bwMode="auto">
            <a:xfrm>
              <a:off x="4538357" y="1890051"/>
              <a:ext cx="324000" cy="323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15</a:t>
              </a:r>
            </a:p>
          </p:txBody>
        </p:sp>
        <p:sp>
          <p:nvSpPr>
            <p:cNvPr id="26" name="Ellipse 25"/>
            <p:cNvSpPr>
              <a:spLocks/>
            </p:cNvSpPr>
            <p:nvPr/>
          </p:nvSpPr>
          <p:spPr bwMode="auto">
            <a:xfrm>
              <a:off x="6608170" y="1890051"/>
              <a:ext cx="324000" cy="323997"/>
            </a:xfrm>
            <a:prstGeom prst="ellipse">
              <a:avLst/>
            </a:prstGeom>
            <a:solidFill>
              <a:srgbClr val="00009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>
                  <a:ln>
                    <a:noFill/>
                  </a:ln>
                  <a:solidFill>
                    <a:schemeClr val="bg1"/>
                  </a:solidFill>
                  <a:effectLst/>
                  <a:latin typeface="Chalkboard"/>
                  <a:ea typeface="ＭＳ Ｐゴシック" pitchFamily="-108" charset="-128"/>
                  <a:cs typeface="Chalkboard"/>
                </a:rPr>
                <a:t>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709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Nouvelle présentation">
  <a:themeElements>
    <a:clrScheme name="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Optima"/>
        <a:ea typeface="ＭＳ Ｐゴシック"/>
        <a:cs typeface="ＭＳ Ｐゴシック"/>
      </a:majorFont>
      <a:minorFont>
        <a:latin typeface="Optima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Optima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Optima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50036</TotalTime>
  <Words>227</Words>
  <Application>Microsoft Macintosh PowerPoint</Application>
  <PresentationFormat>Présentation à l'écran (4:3)</PresentationFormat>
  <Paragraphs>82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1_Nouvelle présentation</vt:lpstr>
      <vt:lpstr>What would be the answer of Fritz Zwicky to this issue ?</vt:lpstr>
      <vt:lpstr>The « morphological box » of Fritz Zwicky « everybody a genius »</vt:lpstr>
      <vt:lpstr>Question: why do galaxies die ?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Elbaz</dc:creator>
  <cp:lastModifiedBy>David Elbaz</cp:lastModifiedBy>
  <cp:revision>2599</cp:revision>
  <cp:lastPrinted>2014-06-10T11:36:40Z</cp:lastPrinted>
  <dcterms:created xsi:type="dcterms:W3CDTF">2013-11-02T10:08:20Z</dcterms:created>
  <dcterms:modified xsi:type="dcterms:W3CDTF">2015-09-01T08:23:36Z</dcterms:modified>
</cp:coreProperties>
</file>