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6127" r:id="rId1"/>
  </p:sldMasterIdLst>
  <p:notesMasterIdLst>
    <p:notesMasterId r:id="rId10"/>
  </p:notesMasterIdLst>
  <p:handoutMasterIdLst>
    <p:handoutMasterId r:id="rId11"/>
  </p:handoutMasterIdLst>
  <p:sldIdLst>
    <p:sldId id="1385" r:id="rId2"/>
    <p:sldId id="1387" r:id="rId3"/>
    <p:sldId id="1395" r:id="rId4"/>
    <p:sldId id="1388" r:id="rId5"/>
    <p:sldId id="1391" r:id="rId6"/>
    <p:sldId id="1390" r:id="rId7"/>
    <p:sldId id="1392" r:id="rId8"/>
    <p:sldId id="1394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8000"/>
    <a:srgbClr val="008040"/>
    <a:srgbClr val="00FF00"/>
    <a:srgbClr val="C2F3F5"/>
    <a:srgbClr val="66FFCC"/>
    <a:srgbClr val="301C0D"/>
    <a:srgbClr val="282828"/>
    <a:srgbClr val="FF8000"/>
    <a:srgbClr val="FFCC66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85" autoAdjust="0"/>
    <p:restoredTop sz="92063" autoAdjust="0"/>
  </p:normalViewPr>
  <p:slideViewPr>
    <p:cSldViewPr snapToGrid="0" snapToObjects="1">
      <p:cViewPr>
        <p:scale>
          <a:sx n="125" d="100"/>
          <a:sy n="125" d="100"/>
        </p:scale>
        <p:origin x="-1560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EF22A1-72D6-E846-959E-8153B07235A0}" type="datetime1">
              <a:rPr lang="fr-FR"/>
              <a:pPr>
                <a:defRPr/>
              </a:pPr>
              <a:t>01/09/15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2179F5-99EE-FE46-AC8C-FB90C0DC3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484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3DE1A1-D0B3-F54C-9D93-A9D4DC8B7ACD}" type="datetime1">
              <a:rPr lang="fr-FR"/>
              <a:pPr>
                <a:defRPr/>
              </a:pPr>
              <a:t>01/09/15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F1B8BC0-1B07-C146-9F36-4D962609E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97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gas depletion </a:t>
            </a:r>
            <a:r>
              <a:rPr lang="fr-FR">
                <a:sym typeface="Wingdings"/>
              </a:rPr>
              <a:t> Brinchman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1B8BC0-1B07-C146-9F36-4D962609E077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1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6638" y="6524625"/>
            <a:ext cx="4873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66FF"/>
                </a:solidFill>
                <a:latin typeface="Calibri" charset="0"/>
              </a:defRPr>
            </a:lvl1pPr>
          </a:lstStyle>
          <a:p>
            <a:pPr>
              <a:defRPr/>
            </a:pPr>
            <a:fld id="{91D701A7-59A1-2E4A-9940-4F2380DB8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6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915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6638" y="6524625"/>
            <a:ext cx="4873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66FF"/>
                </a:solidFill>
                <a:latin typeface="Calibri" charset="0"/>
              </a:defRPr>
            </a:lvl1pPr>
          </a:lstStyle>
          <a:p>
            <a:pPr>
              <a:defRPr/>
            </a:pPr>
            <a:fld id="{91D701A7-59A1-2E4A-9940-4F2380DB8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halkboard"/>
          <a:ea typeface="+mj-ea"/>
          <a:cs typeface="Chalkboard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Optima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Optima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Optima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Optima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Optim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Optim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Optim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Optim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halkboard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halkboard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halkboard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halkboard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halkboard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Q1: Quenching and the cessation of star-formation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D701A7-59A1-2E4A-9940-4F2380DB80D1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41384"/>
            <a:ext cx="9144000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b="1">
                <a:latin typeface="Chalkboard"/>
                <a:cs typeface="Chalkboard"/>
              </a:rPr>
              <a:t>The "</a:t>
            </a:r>
            <a:r>
              <a:rPr lang="fr-FR" b="1" i="1">
                <a:latin typeface="Chalkboard"/>
                <a:cs typeface="Chalkboard"/>
              </a:rPr>
              <a:t>Q"</a:t>
            </a:r>
            <a:r>
              <a:rPr lang="fr-FR" b="1">
                <a:latin typeface="Chalkboard"/>
                <a:cs typeface="Chalkboard"/>
              </a:rPr>
              <a:t> word and its meaning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fr-FR"/>
              <a:t>Is quenching a good word to describe the end of star-formation in galaxies ?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fr-FR"/>
              <a:t>What are the timescale(s) for quenching? </a:t>
            </a:r>
            <a:r>
              <a:rPr lang="fr-FR" i="1"/>
              <a:t>Pablo , Jarle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fr-FR"/>
              <a:t>Is quenching due to starvation or gas expulsion? </a:t>
            </a:r>
            <a:r>
              <a:rPr lang="fr-FR" i="1"/>
              <a:t>Romeel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b="1">
                <a:latin typeface="Chalkboard"/>
                <a:cs typeface="Chalkboard"/>
                <a:sym typeface="Wingdings"/>
              </a:rPr>
              <a:t>What do we learn from the MS on the "</a:t>
            </a:r>
            <a:r>
              <a:rPr lang="fr-FR" b="1" i="1">
                <a:latin typeface="Chalkboard"/>
                <a:cs typeface="Chalkboard"/>
                <a:sym typeface="Wingdings"/>
              </a:rPr>
              <a:t>Q</a:t>
            </a:r>
            <a:r>
              <a:rPr lang="fr-FR" b="1">
                <a:latin typeface="Chalkboard"/>
                <a:cs typeface="Chalkboard"/>
                <a:sym typeface="Wingdings"/>
              </a:rPr>
              <a:t>" word ?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fr-FR"/>
              <a:t>Is the apparent sSFR dichotomy real, and is it a fair statement that galaxies are either star-forming or quenched ?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fr-FR"/>
              <a:t>Is quenching a one-way process or do quenched galaxies ever return to the Main Sequence?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b="1">
                <a:latin typeface="Chalkboard"/>
                <a:cs typeface="Chalkboard"/>
              </a:rPr>
              <a:t>Passive galaxies and the "</a:t>
            </a:r>
            <a:r>
              <a:rPr lang="fr-FR" b="1" i="1">
                <a:latin typeface="Chalkboard"/>
                <a:cs typeface="Chalkboard"/>
              </a:rPr>
              <a:t>Q</a:t>
            </a:r>
            <a:r>
              <a:rPr lang="fr-FR" b="1">
                <a:latin typeface="Chalkboard"/>
                <a:cs typeface="Chalkboard"/>
              </a:rPr>
              <a:t>" word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fr-FR"/>
              <a:t>How many quenching pathways are there - one, two, many? </a:t>
            </a:r>
            <a:r>
              <a:rPr lang="fr-FR" i="1"/>
              <a:t>Pablo</a:t>
            </a:r>
            <a:endParaRPr lang="fr-FR"/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fr-FR"/>
              <a:t>Do galaxies stay quenched because of internal or external factors? </a:t>
            </a:r>
            <a:r>
              <a:rPr lang="fr-FR" i="1"/>
              <a:t>Romeel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06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1. The "Q" word and its meaning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D701A7-59A1-2E4A-9940-4F2380DB80D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97544"/>
            <a:ext cx="9144000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/>
              <a:t>A. Is quenching a good word to describe the end of star-formation activity in galaxies ?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1082292"/>
            <a:ext cx="8996680" cy="232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Robert Feldmann: « I will call quiescent galaxies quenched galaxies »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lang="fr-FR" sz="160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Françoise Combes: « I will call quenching any cessation of star-formation »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lang="fr-FR" sz="160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What is it that we are trying to understand here ?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Is it an issue or a well understood fact that comes </a:t>
            </a:r>
          </a:p>
          <a:p>
            <a:pPr>
              <a:lnSpc>
                <a:spcPct val="130000"/>
              </a:lnSpc>
            </a:pPr>
            <a:r>
              <a:rPr lang="fr-FR" sz="1600"/>
              <a:t>from a large amount of processes fast &amp; slow ?</a:t>
            </a:r>
            <a:endParaRPr lang="fr-FR" sz="1600"/>
          </a:p>
        </p:txBody>
      </p:sp>
      <p:pic>
        <p:nvPicPr>
          <p:cNvPr id="6" name="Image 5" descr="Capture d’écran 2015-07-13 à 17.43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69" y="3090414"/>
            <a:ext cx="2985372" cy="376758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25935" y="2751562"/>
            <a:ext cx="362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The McAllister view on quenching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4320" y="3443567"/>
            <a:ext cx="5470706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/>
              <a:t>Underlying old issues: </a:t>
            </a:r>
            <a:r>
              <a:rPr lang="fr-FR"/>
              <a:t>aren’t we reformultaing the…</a:t>
            </a:r>
            <a:endParaRPr lang="fr-FR"/>
          </a:p>
          <a:p>
            <a:endParaRPr lang="fr-FR"/>
          </a:p>
          <a:p>
            <a:pPr marL="285750" indent="-285750">
              <a:buFont typeface="Arial"/>
              <a:buChar char="•"/>
            </a:pPr>
            <a:r>
              <a:rPr lang="fr-FR"/>
              <a:t>overcooling problem ?</a:t>
            </a:r>
          </a:p>
          <a:p>
            <a:pPr marL="285750" indent="-285750">
              <a:buFont typeface="Arial"/>
              <a:buChar char="•"/>
            </a:pPr>
            <a:endParaRPr lang="fr-FR"/>
          </a:p>
          <a:p>
            <a:pPr marL="285750" indent="-285750">
              <a:buFont typeface="Arial"/>
              <a:buChar char="•"/>
            </a:pPr>
            <a:r>
              <a:rPr lang="fr-FR"/>
              <a:t>formation of bulge problem ?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" y="5094516"/>
            <a:ext cx="4572000" cy="151887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fr-FR"/>
              <a:t>Is this issue only about gastrophysics ?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/>
              <a:t>nature of dark matter ? (cold vs warm)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/>
              <a:t>cosmological initial conditions (Planck &gt;7Mpc)</a:t>
            </a:r>
          </a:p>
        </p:txBody>
      </p:sp>
    </p:spTree>
    <p:extLst>
      <p:ext uri="{BB962C8B-B14F-4D97-AF65-F5344CB8AC3E}">
        <p14:creationId xmlns:p14="http://schemas.microsoft.com/office/powerpoint/2010/main" val="425820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1. The "Q" word and its meaning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D701A7-59A1-2E4A-9940-4F2380DB80D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97544"/>
            <a:ext cx="9144000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/>
              <a:t>A. Is quenching a good word to describe the end of star-formation activity in galaxies ?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1082292"/>
            <a:ext cx="8996680" cy="232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Can we reject the possibility that passivity results from Mpc scale effects ? (cosmic rays, magnetic field, gravitational heating or other heating mechanisms, wrong treatment of the baryon density </a:t>
            </a:r>
            <a:r>
              <a:rPr lang="fr-FR" sz="1600">
                <a:sym typeface="Wingdings"/>
              </a:rPr>
              <a:t> the CMB scale stops at 7 Mpc-comoving…)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lang="fr-FR" sz="1600">
              <a:sym typeface="Wingdings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all MS galaxies above z=1.5 will end up with high Mg/Fe ratios and have a depletion time ~700 Myr </a:t>
            </a:r>
            <a:r>
              <a:rPr lang="fr-FR" sz="1600">
                <a:sym typeface="Wingdings"/>
              </a:rPr>
              <a:t></a:t>
            </a:r>
            <a:r>
              <a:rPr lang="fr-FR" sz="1600"/>
              <a:t> do we need a quenching mechanism ?</a:t>
            </a:r>
          </a:p>
          <a:p>
            <a:pPr>
              <a:lnSpc>
                <a:spcPct val="130000"/>
              </a:lnSpc>
            </a:pP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297430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1. The "Q" word and its meaning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D701A7-59A1-2E4A-9940-4F2380DB80D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9600"/>
            <a:ext cx="914400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/>
              <a:t>B. What are the timescale(s) for quenching? </a:t>
            </a:r>
            <a:r>
              <a:rPr lang="fr-FR" i="1"/>
              <a:t>Pablo , Jarle</a:t>
            </a:r>
            <a:r>
              <a:rPr lang="fr-FR" b="1"/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1094348"/>
            <a:ext cx="8996680" cy="392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timescale for quenching should be relative to other timescales ?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lang="fr-FR" sz="160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other timescales: also confusing…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free-fall time ~ density</a:t>
            </a:r>
            <a:r>
              <a:rPr lang="fr-FR" sz="1600" baseline="30000"/>
              <a:t>-0.5</a:t>
            </a:r>
            <a:r>
              <a:rPr lang="fr-FR" sz="1600"/>
              <a:t> (which density ? Dense gas, molecular gas HI gas, stars, DM…)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depletion time (=1/SFE)= time to exhaust existing gas in galaxy (but HI vs H</a:t>
            </a:r>
            <a:r>
              <a:rPr lang="fr-FR" sz="1600" baseline="-25000"/>
              <a:t>2</a:t>
            </a:r>
            <a:r>
              <a:rPr lang="fr-FR" sz="1600"/>
              <a:t> and IGM)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dynamical time : wrt rotation if disk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cosmic time: what is a rapid timescale when the Universe was &lt;1 Gyr ?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doubling M* time (=1/sSFR)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endParaRPr lang="fr-FR" sz="160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the timescale speaks about the mechanism: 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violent quenching vs slow downfall of SF  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need for quenching mechanisms or pure gas starvation ?</a:t>
            </a:r>
          </a:p>
        </p:txBody>
      </p:sp>
    </p:spTree>
    <p:extLst>
      <p:ext uri="{BB962C8B-B14F-4D97-AF65-F5344CB8AC3E}">
        <p14:creationId xmlns:p14="http://schemas.microsoft.com/office/powerpoint/2010/main" val="190491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1. The "Q" word and its meaning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D701A7-59A1-2E4A-9940-4F2380DB80D1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9600"/>
            <a:ext cx="914400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/>
              <a:t>C. Is quenching due to starvation or gas expulsion? </a:t>
            </a:r>
            <a:r>
              <a:rPr lang="fr-FR" i="1"/>
              <a:t>Romeel</a:t>
            </a:r>
            <a:r>
              <a:rPr lang="fr-FR" b="1"/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1094348"/>
            <a:ext cx="9144000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inside or outside process ?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starvation may be slow </a:t>
            </a:r>
            <a:r>
              <a:rPr lang="fr-FR" sz="1600">
                <a:sym typeface="Wingdings"/>
              </a:rPr>
              <a:t> see Peng, Maiolino &amp; Cochrane 2015 Nature (4Gyr typically)</a:t>
            </a:r>
            <a:endParaRPr lang="fr-FR" sz="160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is energy the keyword for gas expulsion ? (AGN have enough energy but the coupling of this energy with gas remains to be proven)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observational constraints ?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jets in clusters </a:t>
            </a:r>
            <a:r>
              <a:rPr lang="fr-FR" sz="1600">
                <a:sym typeface="Wingdings"/>
              </a:rPr>
              <a:t> filling factor wrt IGM ?</a:t>
            </a:r>
            <a:endParaRPr lang="fr-FR" sz="1600"/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mass loading factor : typically 1 observed by Genzel team (</a:t>
            </a:r>
            <a:r>
              <a:rPr lang="fr-FR" sz="1600">
                <a:latin typeface="Symbol" charset="2"/>
                <a:cs typeface="Symbol" charset="2"/>
              </a:rPr>
              <a:t>h</a:t>
            </a:r>
            <a:r>
              <a:rPr lang="fr-FR" sz="1600"/>
              <a:t>=outflow/star-formation rate)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 sz="1600"/>
              <a:t>is it only a question of gas content or also SFE (hence gas density ?)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2560" y="4726782"/>
            <a:ext cx="4185920" cy="995362"/>
          </a:xfrm>
          <a:prstGeom prst="rect">
            <a:avLst/>
          </a:prstGeom>
          <a:noFill/>
          <a:ln w="19050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defTabSz="91440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fr-FR" sz="2000" b="1">
                <a:latin typeface="Calibri" charset="0"/>
                <a:cs typeface="Calibri" charset="0"/>
              </a:rPr>
              <a:t>gas refiled= Van den Bergh (1957)</a:t>
            </a:r>
          </a:p>
          <a:p>
            <a:pPr algn="just" defTabSz="914400" eaLnBrk="1" hangingPunct="1">
              <a:lnSpc>
                <a:spcPct val="140000"/>
              </a:lnSpc>
              <a:spcBef>
                <a:spcPct val="20000"/>
              </a:spcBef>
            </a:pPr>
            <a:r>
              <a:rPr lang="fr-FR" sz="2000" b="1">
                <a:latin typeface="Calibri" charset="0"/>
                <a:cs typeface="Calibri" charset="0"/>
              </a:rPr>
              <a:t>SFR ~ gas density = Schmidt (1959) </a:t>
            </a:r>
          </a:p>
        </p:txBody>
      </p:sp>
      <p:pic>
        <p:nvPicPr>
          <p:cNvPr id="8" name="Image 7" descr="Screen shot 2014-04-01 at 14.26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60" y="4307916"/>
            <a:ext cx="4737100" cy="155180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43424" y="5849565"/>
            <a:ext cx="4610735" cy="101566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2000" i="1">
                <a:latin typeface="Times New Roman"/>
                <a:cs typeface="Times New Roman"/>
              </a:rPr>
              <a:t>If no external supply is available, the gaz in the solar vicinity will be exhauted about </a:t>
            </a:r>
            <a:r>
              <a:rPr lang="fr-FR" sz="2000" b="1" i="1">
                <a:latin typeface="Times New Roman"/>
                <a:cs typeface="Times New Roman"/>
              </a:rPr>
              <a:t>700 million years </a:t>
            </a:r>
            <a:r>
              <a:rPr lang="fr-FR" sz="2000" i="1">
                <a:latin typeface="Times New Roman"/>
                <a:cs typeface="Times New Roman"/>
              </a:rPr>
              <a:t>from now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8576" y="3787773"/>
            <a:ext cx="9172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30000"/>
              </a:lnSpc>
              <a:buFont typeface="Arial"/>
              <a:buChar char="•"/>
            </a:pPr>
            <a:r>
              <a:rPr lang="fr-FR" sz="1600">
                <a:solidFill>
                  <a:srgbClr val="000000"/>
                </a:solidFill>
              </a:rPr>
              <a:t>Finally is the key question « how to stop star formation » or « how to maintain star-formation ? »</a:t>
            </a:r>
          </a:p>
        </p:txBody>
      </p:sp>
    </p:spTree>
    <p:extLst>
      <p:ext uri="{BB962C8B-B14F-4D97-AF65-F5344CB8AC3E}">
        <p14:creationId xmlns:p14="http://schemas.microsoft.com/office/powerpoint/2010/main" val="87595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2. </a:t>
            </a:r>
            <a:r>
              <a:rPr lang="fr-FR" b="1">
                <a:sym typeface="Wingdings"/>
              </a:rPr>
              <a:t>What do we learn from the MS on the "</a:t>
            </a:r>
            <a:r>
              <a:rPr lang="fr-FR" b="1" i="1">
                <a:sym typeface="Wingdings"/>
              </a:rPr>
              <a:t>Q</a:t>
            </a:r>
            <a:r>
              <a:rPr lang="fr-FR" b="1">
                <a:sym typeface="Wingdings"/>
              </a:rPr>
              <a:t>" word ?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D701A7-59A1-2E4A-9940-4F2380DB80D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41384"/>
            <a:ext cx="91440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/>
              <a:t>A. Is the apparent sSFR dichotomy real, and is it a fair statement that galaxies are either star-forming or quenched ?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771128"/>
            <a:ext cx="91440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/>
              <a:t>B. Is quenching a one-way process or do quenched galaxies ever return to the Main Sequence?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2032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600"/>
              <a:t>has the lower bound of the sSFR frontier (SF vs passive galaxies) been probed accurately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398272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600"/>
              <a:t>do we have any observational in favor or against rejuvenation of passive galaxies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4743869"/>
            <a:ext cx="2364750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fr-FR"/>
              <a:t>quenching vs infall </a:t>
            </a:r>
          </a:p>
        </p:txBody>
      </p:sp>
    </p:spTree>
    <p:extLst>
      <p:ext uri="{BB962C8B-B14F-4D97-AF65-F5344CB8AC3E}">
        <p14:creationId xmlns:p14="http://schemas.microsoft.com/office/powerpoint/2010/main" val="377370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3. Passive galaxies and the "</a:t>
            </a:r>
            <a:r>
              <a:rPr lang="fr-FR" b="1" i="1"/>
              <a:t>Q</a:t>
            </a:r>
            <a:r>
              <a:rPr lang="fr-FR" b="1"/>
              <a:t>" word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D701A7-59A1-2E4A-9940-4F2380DB80D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41384"/>
            <a:ext cx="914400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/>
              <a:t>A. How many quenching pathways are there - one, two, many? </a:t>
            </a:r>
            <a:r>
              <a:rPr lang="fr-FR" i="1"/>
              <a:t>Pablo</a:t>
            </a:r>
            <a:r>
              <a:rPr lang="fr-FR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-9841" y="3380282"/>
            <a:ext cx="906780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/>
              <a:t>B. Do galaxies stay quenched because of internal or external factors? </a:t>
            </a:r>
            <a:r>
              <a:rPr lang="fr-FR" i="1"/>
              <a:t>Romeel</a:t>
            </a:r>
            <a:r>
              <a:rPr lang="fr-FR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0960" y="3978046"/>
            <a:ext cx="901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/>
              <a:t>Peng, Maiolino Nature 2015 claim for a 4 Gyr timescale linked to starvation = internal cause on external matter</a:t>
            </a:r>
          </a:p>
          <a:p>
            <a:pPr marL="285750" indent="-285750">
              <a:buFont typeface="Arial"/>
              <a:buChar char="•"/>
            </a:pPr>
            <a:endParaRPr lang="fr-FR"/>
          </a:p>
          <a:p>
            <a:pPr marL="285750" indent="-285750">
              <a:buFont typeface="Arial"/>
              <a:buChar char="•"/>
            </a:pPr>
            <a:r>
              <a:rPr lang="fr-FR"/>
              <a:t>what prevents the mass returned by drying stars in a passive galaxy from forming new stars ? </a:t>
            </a:r>
            <a:r>
              <a:rPr lang="fr-FR">
                <a:sym typeface="Wingdings"/>
              </a:rPr>
              <a:t> SNIa ?,…</a:t>
            </a:r>
          </a:p>
          <a:p>
            <a:pPr marL="285750" indent="-285750">
              <a:buFont typeface="Arial"/>
              <a:buChar char="•"/>
            </a:pPr>
            <a:endParaRPr lang="fr-FR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fr-FR">
                <a:sym typeface="Wingdings"/>
              </a:rPr>
              <a:t>role of morphological quenching ?</a:t>
            </a:r>
          </a:p>
          <a:p>
            <a:pPr marL="285750" indent="-285750">
              <a:buFont typeface="Arial"/>
              <a:buChar char="•"/>
            </a:pPr>
            <a:endParaRPr lang="fr-FR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fr-FR">
                <a:sym typeface="Wingdings"/>
              </a:rPr>
              <a:t>cessation of infall: gravitational heating, 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1449308"/>
            <a:ext cx="901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/>
              <a:t>slow downfall vs rapid quenching</a:t>
            </a:r>
          </a:p>
          <a:p>
            <a:pPr marL="285750" indent="-285750">
              <a:buFont typeface="Arial"/>
              <a:buChar char="•"/>
            </a:pPr>
            <a:endParaRPr lang="fr-FR"/>
          </a:p>
          <a:p>
            <a:pPr marL="285750" indent="-285750">
              <a:buFont typeface="Arial"/>
              <a:buChar char="•"/>
            </a:pPr>
            <a:r>
              <a:rPr lang="fr-FR"/>
              <a:t>acceleration of star formation vs gas evacuation or both</a:t>
            </a:r>
          </a:p>
          <a:p>
            <a:endParaRPr lang="fr-FR"/>
          </a:p>
          <a:p>
            <a:pPr marL="285750" indent="-285750">
              <a:buFont typeface="Arial"/>
              <a:buChar char="•"/>
            </a:pPr>
            <a:r>
              <a:rPr lang="fr-FR"/>
              <a:t>external vs internal</a:t>
            </a:r>
          </a:p>
        </p:txBody>
      </p:sp>
    </p:spTree>
    <p:extLst>
      <p:ext uri="{BB962C8B-B14F-4D97-AF65-F5344CB8AC3E}">
        <p14:creationId xmlns:p14="http://schemas.microsoft.com/office/powerpoint/2010/main" val="348310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Open questions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D701A7-59A1-2E4A-9940-4F2380DB80D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41384"/>
            <a:ext cx="9144000" cy="547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fr-FR"/>
              <a:t>link between quenching and bulge formation ? </a:t>
            </a:r>
            <a:r>
              <a:rPr lang="fr-FR">
                <a:sym typeface="Wingdings"/>
              </a:rPr>
              <a:t> Kormendy</a:t>
            </a:r>
          </a:p>
          <a:p>
            <a:pPr marL="742950" lvl="1" indent="-285750" algn="just">
              <a:lnSpc>
                <a:spcPct val="150000"/>
              </a:lnSpc>
              <a:buFont typeface="Arial"/>
              <a:buChar char="•"/>
            </a:pPr>
            <a:r>
              <a:rPr lang="fr-FR">
                <a:sym typeface="Wingdings"/>
              </a:rPr>
              <a:t>can we separate morphological transformation from quenching ?</a:t>
            </a:r>
          </a:p>
          <a:p>
            <a:pPr marL="742950" lvl="1" indent="-285750" algn="just">
              <a:lnSpc>
                <a:spcPct val="150000"/>
              </a:lnSpc>
              <a:buFont typeface="Arial"/>
              <a:buChar char="•"/>
            </a:pPr>
            <a:r>
              <a:rPr lang="fr-FR">
                <a:sym typeface="Wingdings"/>
              </a:rPr>
              <a:t>are mergers needs to loose angular momentum, concentrate stars, induce the large alpha-elements/Fe ratios ?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fr-FR">
                <a:sym typeface="Wingdings"/>
              </a:rPr>
              <a:t>Is it true that compact stellar distributions imply quenching ? </a:t>
            </a:r>
          </a:p>
          <a:p>
            <a:pPr marL="742950" lvl="1" indent="-285750" algn="just">
              <a:lnSpc>
                <a:spcPct val="150000"/>
              </a:lnSpc>
              <a:buFont typeface="Arial"/>
              <a:buChar char="•"/>
            </a:pPr>
            <a:r>
              <a:rPr lang="fr-FR">
                <a:sym typeface="Wingdings"/>
              </a:rPr>
              <a:t>faster gas consumption  need for supply ?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fr-FR">
                <a:sym typeface="Wingdings"/>
              </a:rPr>
              <a:t>aren’t we actually debatting here the classical « overcooling issue » ? (M</a:t>
            </a:r>
            <a:r>
              <a:rPr lang="fr-FR" baseline="-25000">
                <a:sym typeface="Wingdings"/>
              </a:rPr>
              <a:t>baryons</a:t>
            </a:r>
            <a:r>
              <a:rPr lang="fr-FR">
                <a:sym typeface="Wingdings"/>
              </a:rPr>
              <a:t>/M</a:t>
            </a:r>
            <a:r>
              <a:rPr lang="fr-FR" baseline="-25000">
                <a:sym typeface="Wingdings"/>
              </a:rPr>
              <a:t>halo</a:t>
            </a:r>
            <a:r>
              <a:rPr lang="fr-FR">
                <a:sym typeface="Wingdings"/>
              </a:rPr>
              <a:t>)</a:t>
            </a:r>
          </a:p>
          <a:p>
            <a:pPr marL="742950" lvl="1" indent="-285750" algn="just">
              <a:lnSpc>
                <a:spcPct val="150000"/>
              </a:lnSpc>
              <a:buFont typeface="Arial"/>
              <a:buChar char="•"/>
            </a:pPr>
            <a:r>
              <a:rPr lang="fr-FR">
                <a:sym typeface="Wingdings"/>
              </a:rPr>
              <a:t>any implication on :</a:t>
            </a:r>
          </a:p>
          <a:p>
            <a:pPr marL="1200150" lvl="2" indent="-285750" algn="just">
              <a:lnSpc>
                <a:spcPct val="150000"/>
              </a:lnSpc>
              <a:buFont typeface="Arial"/>
              <a:buChar char="•"/>
            </a:pPr>
            <a:r>
              <a:rPr lang="fr-FR">
                <a:sym typeface="Wingdings"/>
              </a:rPr>
              <a:t>cosmology ?  CMB/Planck resolves only &gt;7Mpc</a:t>
            </a:r>
          </a:p>
          <a:p>
            <a:pPr marL="1200150" lvl="2" indent="-285750" algn="just">
              <a:lnSpc>
                <a:spcPct val="150000"/>
              </a:lnSpc>
              <a:buFont typeface="Arial"/>
              <a:buChar char="•"/>
            </a:pPr>
            <a:r>
              <a:rPr lang="fr-FR">
                <a:sym typeface="Wingdings"/>
              </a:rPr>
              <a:t>dark matter nature ?  warm dark matter ?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fr-FR">
                <a:sym typeface="Wingdings"/>
              </a:rPr>
              <a:t>is it true that winds are connected to quenching ?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fr-FR">
                <a:sym typeface="Wingdings"/>
              </a:rPr>
              <a:t>role of mergers</a:t>
            </a:r>
          </a:p>
          <a:p>
            <a:pPr lvl="1" algn="just">
              <a:lnSpc>
                <a:spcPct val="150000"/>
              </a:lnSpc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68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Nouvelle présentation">
  <a:themeElements>
    <a:clrScheme name="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Optima"/>
        <a:ea typeface="ＭＳ Ｐゴシック"/>
        <a:cs typeface="ＭＳ Ｐゴシック"/>
      </a:majorFont>
      <a:minorFont>
        <a:latin typeface="Optima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Optima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Optima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50075</TotalTime>
  <Words>928</Words>
  <Application>Microsoft Macintosh PowerPoint</Application>
  <PresentationFormat>Présentation à l'écran (4:3)</PresentationFormat>
  <Paragraphs>104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1_Nouvelle présentation</vt:lpstr>
      <vt:lpstr>Q1: Quenching and the cessation of star-formation</vt:lpstr>
      <vt:lpstr>1. The "Q" word and its meaning</vt:lpstr>
      <vt:lpstr>1. The "Q" word and its meaning</vt:lpstr>
      <vt:lpstr>1. The "Q" word and its meaning</vt:lpstr>
      <vt:lpstr>1. The "Q" word and its meaning</vt:lpstr>
      <vt:lpstr>2. What do we learn from the MS on the "Q" word ?</vt:lpstr>
      <vt:lpstr>3. Passive galaxies and the "Q" word</vt:lpstr>
      <vt:lpstr>Open questions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Elbaz</dc:creator>
  <cp:lastModifiedBy>David Elbaz</cp:lastModifiedBy>
  <cp:revision>2619</cp:revision>
  <cp:lastPrinted>2014-06-10T11:36:40Z</cp:lastPrinted>
  <dcterms:created xsi:type="dcterms:W3CDTF">2013-11-02T10:08:20Z</dcterms:created>
  <dcterms:modified xsi:type="dcterms:W3CDTF">2015-09-01T09:01:47Z</dcterms:modified>
</cp:coreProperties>
</file>