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803" r:id="rId2"/>
    <p:sldId id="1209" r:id="rId3"/>
    <p:sldId id="1165" r:id="rId4"/>
    <p:sldId id="1166" r:id="rId5"/>
    <p:sldId id="1207" r:id="rId6"/>
    <p:sldId id="1208" r:id="rId7"/>
  </p:sldIdLst>
  <p:sldSz cx="9144000" cy="6858000" type="screen4x3"/>
  <p:notesSz cx="6858000" cy="9144000"/>
  <p:custShowLst>
    <p:custShow name="Presentación personalizada 1" id="0">
      <p:sldLst/>
    </p:custShow>
  </p:custShowLst>
  <p:defaultTextStyle>
    <a:defPPr>
      <a:defRPr lang="es-E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200" b="1" kern="1200">
        <a:solidFill>
          <a:schemeClr val="folHlink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 G. Perez Gonzalez" initials="PGPG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969696"/>
    <a:srgbClr val="DDDDDD"/>
    <a:srgbClr val="EAEAEA"/>
    <a:srgbClr val="5F5F5F"/>
    <a:srgbClr val="080808"/>
    <a:srgbClr val="111111"/>
    <a:srgbClr val="1C1C1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1" autoAdjust="0"/>
    <p:restoredTop sz="96631" autoAdjust="0"/>
  </p:normalViewPr>
  <p:slideViewPr>
    <p:cSldViewPr>
      <p:cViewPr varScale="1">
        <p:scale>
          <a:sx n="50" d="100"/>
          <a:sy n="50" d="100"/>
        </p:scale>
        <p:origin x="-37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10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II International Workshop on Science with the GTC, Mexico DF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0EBAA4E-4006-408A-84DA-4DA2FDD22D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53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II International Workshop on Science with the GTC, Mexico DF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94464D4-1B5A-4F22-8471-279076E101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6059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II International Workshop on Science with the GTC, Mexico DF</a:t>
            </a: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are </a:t>
            </a:r>
            <a:r>
              <a:rPr lang="es-ES_tradnl" dirty="0" err="1" smtClean="0"/>
              <a:t>learning</a:t>
            </a:r>
            <a:r>
              <a:rPr lang="es-ES_tradnl" dirty="0" smtClean="0"/>
              <a:t> </a:t>
            </a:r>
            <a:r>
              <a:rPr lang="es-ES_tradnl" dirty="0" err="1" smtClean="0"/>
              <a:t>within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SHARDS </a:t>
            </a:r>
            <a:r>
              <a:rPr lang="es-ES_tradnl" smtClean="0"/>
              <a:t>survey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II International Workshop on Science with the GTC, Mexico DF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4464D4-1B5A-4F22-8471-279076E101D1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34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/>
              <a:t>II International Workshop on Science with the GTC, Mexico DF</a:t>
            </a: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400">
                <a:solidFill>
                  <a:schemeClr val="tx2"/>
                </a:solidFill>
                <a:latin typeface="Bookman Old Style" pitchFamily="18" charset="0"/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500" y="152400"/>
            <a:ext cx="1943100" cy="5943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676900" cy="5943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92608"/>
            <a:ext cx="783527" cy="38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4000">
              <a:srgbClr val="9CB86E"/>
            </a:gs>
            <a:gs pos="49000">
              <a:srgbClr val="156B13">
                <a:alpha val="84000"/>
              </a:srgb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pic>
        <p:nvPicPr>
          <p:cNvPr id="1031" name="Picture 24" descr="escudo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159500"/>
            <a:ext cx="593725" cy="622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28"/>
          <p:cNvSpPr txBox="1">
            <a:spLocks noChangeArrowheads="1"/>
          </p:cNvSpPr>
          <p:nvPr userDrawn="1"/>
        </p:nvSpPr>
        <p:spPr bwMode="auto">
          <a:xfrm>
            <a:off x="2268000" y="6372000"/>
            <a:ext cx="4608000" cy="477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defRPr/>
            </a:pPr>
            <a:r>
              <a:rPr lang="es-ES_tradnl" sz="1600" baseline="0" dirty="0" smtClean="0">
                <a:solidFill>
                  <a:srgbClr val="800000"/>
                </a:solidFill>
                <a:latin typeface="Franklin Gothic Medium" pitchFamily="34" charset="0"/>
              </a:rPr>
              <a:t>Inaugural Zwicky </a:t>
            </a:r>
            <a:r>
              <a:rPr lang="es-ES_tradnl" sz="1600" baseline="0" dirty="0" err="1" smtClean="0">
                <a:solidFill>
                  <a:srgbClr val="800000"/>
                </a:solidFill>
                <a:latin typeface="Franklin Gothic Medium" pitchFamily="34" charset="0"/>
              </a:rPr>
              <a:t>Symposium</a:t>
            </a:r>
            <a:endParaRPr lang="en-US" sz="1600" dirty="0">
              <a:solidFill>
                <a:srgbClr val="800000"/>
              </a:solidFill>
              <a:latin typeface="Franklin Gothic Medium" pitchFamily="34" charset="0"/>
            </a:endParaRPr>
          </a:p>
          <a:p>
            <a:pPr>
              <a:lnSpc>
                <a:spcPct val="50000"/>
              </a:lnSpc>
              <a:defRPr/>
            </a:pPr>
            <a:r>
              <a:rPr lang="en-US" sz="1600" b="0" baseline="0" dirty="0" err="1" smtClean="0">
                <a:solidFill>
                  <a:srgbClr val="800000"/>
                </a:solidFill>
                <a:latin typeface="Franklin Gothic Medium" pitchFamily="34" charset="0"/>
              </a:rPr>
              <a:t>Braunwald</a:t>
            </a:r>
            <a:r>
              <a:rPr lang="en-US" sz="1600" b="0" baseline="0" dirty="0" smtClean="0">
                <a:solidFill>
                  <a:srgbClr val="800000"/>
                </a:solidFill>
                <a:latin typeface="Franklin Gothic Medium" pitchFamily="34" charset="0"/>
              </a:rPr>
              <a:t>, August 31-September 4, 2015</a:t>
            </a:r>
            <a:endParaRPr lang="es-ES" sz="1600" b="0" dirty="0">
              <a:solidFill>
                <a:srgbClr val="800000"/>
              </a:solidFill>
              <a:latin typeface="Franklin Gothic Medium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baseline="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66FF33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Blip>
          <a:blip r:embed="rId14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 la derecha con bandas"/>
          <p:cNvSpPr/>
          <p:nvPr/>
        </p:nvSpPr>
        <p:spPr bwMode="auto">
          <a:xfrm>
            <a:off x="76200" y="4800600"/>
            <a:ext cx="9067800" cy="1548000"/>
          </a:xfrm>
          <a:prstGeom prst="stripedRightArrow">
            <a:avLst>
              <a:gd name="adj1" fmla="val 50000"/>
              <a:gd name="adj2" fmla="val 48090"/>
            </a:avLst>
          </a:prstGeom>
          <a:gradFill>
            <a:gsLst>
              <a:gs pos="0">
                <a:srgbClr val="A603AB">
                  <a:alpha val="50000"/>
                </a:srgbClr>
              </a:gs>
              <a:gs pos="21001">
                <a:srgbClr val="0819FB">
                  <a:alpha val="50000"/>
                </a:srgbClr>
              </a:gs>
              <a:gs pos="35001">
                <a:srgbClr val="1A8D48">
                  <a:alpha val="50000"/>
                </a:srgbClr>
              </a:gs>
              <a:gs pos="52000">
                <a:srgbClr val="FFFF00">
                  <a:alpha val="50000"/>
                </a:srgbClr>
              </a:gs>
              <a:gs pos="73000">
                <a:srgbClr val="EE3F17">
                  <a:alpha val="50000"/>
                </a:srgbClr>
              </a:gs>
              <a:gs pos="88000">
                <a:srgbClr val="E81766">
                  <a:alpha val="50000"/>
                </a:srgbClr>
              </a:gs>
              <a:gs pos="100000">
                <a:srgbClr val="A603AB">
                  <a:alpha val="50000"/>
                </a:srgbClr>
              </a:gs>
            </a:gsLst>
            <a:lin ang="0" scaled="0"/>
          </a:gra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916901"/>
            <a:ext cx="8991600" cy="24358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FF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FF33"/>
                </a:solidFill>
                <a:latin typeface="Franklin Gothic Medium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FF33"/>
                </a:solidFill>
                <a:latin typeface="Franklin Gothic Medium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FF33"/>
                </a:solidFill>
                <a:latin typeface="Franklin Gothic Medium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FF33"/>
                </a:solidFill>
                <a:latin typeface="Franklin Gothic Medium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FF33"/>
                </a:solidFill>
                <a:latin typeface="Franklin Gothic Medium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FF33"/>
                </a:solidFill>
                <a:latin typeface="Franklin Gothic Medium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FF33"/>
                </a:solidFill>
                <a:latin typeface="Franklin Gothic Medium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6FF33"/>
                </a:solidFill>
                <a:latin typeface="Franklin Gothic Medium" pitchFamily="34" charset="0"/>
              </a:defRPr>
            </a:lvl9pPr>
          </a:lstStyle>
          <a:p>
            <a:r>
              <a:rPr lang="en-US" sz="4800" dirty="0" smtClean="0">
                <a:solidFill>
                  <a:schemeClr val="bg2"/>
                </a:solidFill>
              </a:rPr>
              <a:t>Quenching and the </a:t>
            </a:r>
          </a:p>
          <a:p>
            <a:r>
              <a:rPr lang="en-US" sz="4800" dirty="0" smtClean="0">
                <a:solidFill>
                  <a:schemeClr val="bg2"/>
                </a:solidFill>
              </a:rPr>
              <a:t>cessation of star formation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162300"/>
            <a:ext cx="3886200" cy="4191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</a:rPr>
              <a:t>Pablo G. Pérez-González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3077" name="Picture 8" descr="escud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942" y="3616970"/>
            <a:ext cx="474970" cy="49783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272142" y="3595542"/>
            <a:ext cx="3805058" cy="5192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 sz="2400" b="1">
                <a:solidFill>
                  <a:schemeClr val="tx2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s-ES_tradnl" sz="1400" kern="0" dirty="0" smtClean="0">
                <a:solidFill>
                  <a:srgbClr val="000000"/>
                </a:solidFill>
              </a:rPr>
              <a:t>Universidad Complutense de Madrid</a:t>
            </a:r>
            <a:r>
              <a:rPr lang="es-ES_tradnl" sz="1400" kern="0" dirty="0">
                <a:solidFill>
                  <a:srgbClr val="000000"/>
                </a:solidFill>
              </a:rPr>
              <a:t/>
            </a:r>
            <a:br>
              <a:rPr lang="es-ES_tradnl" sz="1400" kern="0" dirty="0">
                <a:solidFill>
                  <a:srgbClr val="000000"/>
                </a:solidFill>
              </a:rPr>
            </a:br>
            <a:r>
              <a:rPr lang="es-ES_tradnl" sz="1400" kern="0" dirty="0" smtClean="0">
                <a:solidFill>
                  <a:srgbClr val="000000"/>
                </a:solidFill>
              </a:rPr>
              <a:t>UCM, </a:t>
            </a:r>
            <a:r>
              <a:rPr lang="es-ES_tradnl" sz="1400" kern="0" dirty="0" err="1" smtClean="0">
                <a:solidFill>
                  <a:srgbClr val="000000"/>
                </a:solidFill>
              </a:rPr>
              <a:t>Spain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608000"/>
            <a:ext cx="1800000" cy="18000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08000"/>
            <a:ext cx="185271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irfu.cea.fr/Images/astImg/mr_2905_1.jpg?reload=06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1" y="5633399"/>
            <a:ext cx="1537059" cy="10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4.bp.blogspot.com/-ao11YUcYl54/UZvRO3gnUnI/AAAAAAAACzY/ZsP8_sCUmoE/s1600/ckumpyblog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354" r="49789" b="50656"/>
          <a:stretch/>
        </p:blipFill>
        <p:spPr bwMode="auto">
          <a:xfrm>
            <a:off x="2132855" y="5382600"/>
            <a:ext cx="1260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30971" r="29430" b="18112"/>
          <a:stretch/>
        </p:blipFill>
        <p:spPr bwMode="auto">
          <a:xfrm>
            <a:off x="285194" y="4598422"/>
            <a:ext cx="1397752" cy="103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4.bp.blogspot.com/-ao11YUcYl54/UZvRO3gnUnI/AAAAAAAACzY/ZsP8_sCUmoE/s1600/ckumpyblog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8" t="354" r="545" b="50656"/>
          <a:stretch/>
        </p:blipFill>
        <p:spPr bwMode="auto">
          <a:xfrm>
            <a:off x="1502855" y="4337399"/>
            <a:ext cx="1260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 bwMode="auto">
          <a:xfrm rot="5400000">
            <a:off x="4312200" y="3617999"/>
            <a:ext cx="864000" cy="5616000"/>
          </a:xfrm>
          <a:prstGeom prst="rect">
            <a:avLst/>
          </a:prstGeom>
          <a:solidFill>
            <a:srgbClr val="FFFFFF"/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39" y="533400"/>
            <a:ext cx="6334621" cy="5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 bwMode="auto">
          <a:xfrm>
            <a:off x="333855" y="1066800"/>
            <a:ext cx="882682" cy="4220561"/>
          </a:xfrm>
          <a:prstGeom prst="rect">
            <a:avLst/>
          </a:prstGeom>
          <a:solidFill>
            <a:srgbClr val="FFFFFF"/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74641" y="533400"/>
            <a:ext cx="3659159" cy="363552"/>
          </a:xfrm>
          <a:prstGeom prst="rect">
            <a:avLst/>
          </a:prstGeom>
          <a:solidFill>
            <a:srgbClr val="FFFFFF"/>
          </a:solidFill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800" dirty="0" smtClean="0">
                <a:solidFill>
                  <a:srgbClr val="000066"/>
                </a:solidFill>
              </a:rPr>
              <a:t>Barro, Faber, P-G+ (2013)</a:t>
            </a: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 rot="19639862">
            <a:off x="5402733" y="4938508"/>
            <a:ext cx="256394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FF33CC"/>
                </a:solidFill>
              </a:rPr>
              <a:t>(</a:t>
            </a:r>
            <a:r>
              <a:rPr lang="es-ES_tradnl" sz="1600" dirty="0" err="1" smtClean="0">
                <a:solidFill>
                  <a:srgbClr val="FF33CC"/>
                </a:solidFill>
              </a:rPr>
              <a:t>shrink</a:t>
            </a:r>
            <a:r>
              <a:rPr lang="es-ES_tradnl" sz="1600" dirty="0" smtClean="0">
                <a:solidFill>
                  <a:srgbClr val="FF33CC"/>
                </a:solidFill>
              </a:rPr>
              <a:t> &amp; </a:t>
            </a:r>
            <a:r>
              <a:rPr lang="es-ES_tradnl" sz="1600" dirty="0" smtClean="0">
                <a:solidFill>
                  <a:srgbClr val="FF33CC"/>
                </a:solidFill>
              </a:rPr>
              <a:t>die)</a:t>
            </a:r>
            <a:endParaRPr lang="en-US" sz="1600" dirty="0">
              <a:solidFill>
                <a:srgbClr val="FF33CC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19500000">
            <a:off x="1958262" y="1545115"/>
            <a:ext cx="336102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rgbClr val="FF33CC"/>
                </a:solidFill>
              </a:rPr>
              <a:t>(</a:t>
            </a:r>
            <a:r>
              <a:rPr lang="es-ES_tradnl" sz="1600" dirty="0" smtClean="0">
                <a:solidFill>
                  <a:srgbClr val="FF33CC"/>
                </a:solidFill>
              </a:rPr>
              <a:t>die </a:t>
            </a:r>
            <a:r>
              <a:rPr lang="es-ES_tradnl" sz="1600" dirty="0" smtClean="0">
                <a:solidFill>
                  <a:srgbClr val="FF33CC"/>
                </a:solidFill>
              </a:rPr>
              <a:t>&amp; </a:t>
            </a:r>
            <a:r>
              <a:rPr lang="es-ES_tradnl" sz="1600" dirty="0" err="1" smtClean="0">
                <a:solidFill>
                  <a:srgbClr val="FF33CC"/>
                </a:solidFill>
              </a:rPr>
              <a:t>small</a:t>
            </a:r>
            <a:r>
              <a:rPr lang="es-ES_tradnl" sz="1600" dirty="0" smtClean="0">
                <a:solidFill>
                  <a:srgbClr val="FF33CC"/>
                </a:solidFill>
              </a:rPr>
              <a:t> </a:t>
            </a:r>
            <a:r>
              <a:rPr lang="es-ES_tradnl" sz="1600" dirty="0" err="1" smtClean="0">
                <a:solidFill>
                  <a:srgbClr val="FF33CC"/>
                </a:solidFill>
              </a:rPr>
              <a:t>shrink</a:t>
            </a:r>
            <a:r>
              <a:rPr lang="es-ES_tradnl" sz="1600" dirty="0" smtClean="0">
                <a:solidFill>
                  <a:srgbClr val="FF33CC"/>
                </a:solidFill>
              </a:rPr>
              <a:t>)</a:t>
            </a:r>
            <a:endParaRPr lang="en-US" sz="1600" dirty="0">
              <a:solidFill>
                <a:srgbClr val="FF33CC"/>
              </a:solidFill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0" y="33337"/>
            <a:ext cx="91440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s-ES_tradnl" sz="2400" dirty="0" err="1">
                <a:solidFill>
                  <a:srgbClr val="FF0000"/>
                </a:solidFill>
                <a:sym typeface="Futura Condensed" charset="0"/>
              </a:rPr>
              <a:t>Pathways</a:t>
            </a:r>
            <a:r>
              <a:rPr lang="es-ES_tradnl" sz="2400" dirty="0">
                <a:solidFill>
                  <a:srgbClr val="FF0000"/>
                </a:solidFill>
                <a:sym typeface="Futura Condensed" charset="0"/>
              </a:rPr>
              <a:t> to </a:t>
            </a:r>
            <a:r>
              <a:rPr lang="es-ES_tradnl" sz="2400" dirty="0" err="1">
                <a:solidFill>
                  <a:srgbClr val="FF0000"/>
                </a:solidFill>
                <a:sym typeface="Futura Condensed" charset="0"/>
              </a:rPr>
              <a:t>quiescence</a:t>
            </a:r>
            <a:r>
              <a:rPr lang="es-ES_tradnl" sz="2400" dirty="0">
                <a:solidFill>
                  <a:srgbClr val="FF0000"/>
                </a:solidFill>
                <a:sym typeface="Futura Condensed" charset="0"/>
              </a:rPr>
              <a:t> in </a:t>
            </a:r>
            <a:r>
              <a:rPr lang="es-ES_tradnl" sz="2400" dirty="0" err="1">
                <a:solidFill>
                  <a:srgbClr val="FF0000"/>
                </a:solidFill>
                <a:sym typeface="Futura Condensed" charset="0"/>
              </a:rPr>
              <a:t>mass</a:t>
            </a:r>
            <a:r>
              <a:rPr lang="es-ES_tradnl" sz="2400" dirty="0">
                <a:solidFill>
                  <a:srgbClr val="FF0000"/>
                </a:solidFill>
                <a:sym typeface="Futura Condensed" charset="0"/>
              </a:rPr>
              <a:t>/SFR/</a:t>
            </a:r>
            <a:r>
              <a:rPr lang="es-ES_tradnl" sz="2400" dirty="0" err="1">
                <a:solidFill>
                  <a:srgbClr val="FF0000"/>
                </a:solidFill>
                <a:sym typeface="Futura Condensed" charset="0"/>
              </a:rPr>
              <a:t>size</a:t>
            </a:r>
            <a:r>
              <a:rPr lang="es-ES_tradnl" sz="2400" dirty="0">
                <a:solidFill>
                  <a:srgbClr val="FF0000"/>
                </a:solidFill>
                <a:sym typeface="Futura Condensed" charset="0"/>
              </a:rPr>
              <a:t> </a:t>
            </a:r>
            <a:r>
              <a:rPr lang="es-ES_tradnl" sz="2400" dirty="0" err="1">
                <a:solidFill>
                  <a:srgbClr val="FF0000"/>
                </a:solidFill>
                <a:sym typeface="Futura Condensed" charset="0"/>
              </a:rPr>
              <a:t>space</a:t>
            </a:r>
            <a:r>
              <a:rPr lang="es-ES_tradnl" sz="2400" dirty="0">
                <a:solidFill>
                  <a:srgbClr val="FF0000"/>
                </a:solidFill>
                <a:sym typeface="Futura Condensed" charset="0"/>
              </a:rPr>
              <a:t> </a:t>
            </a:r>
            <a:endParaRPr lang="en-US" sz="2400" dirty="0">
              <a:solidFill>
                <a:srgbClr val="FF0000"/>
              </a:solidFill>
              <a:sym typeface="Futura Condensed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4898219" y="1524000"/>
            <a:ext cx="588181" cy="516645"/>
          </a:xfrm>
          <a:prstGeom prst="ellipse">
            <a:avLst/>
          </a:prstGeom>
          <a:solidFill>
            <a:srgbClr val="FF0000"/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6090566" y="1747956"/>
            <a:ext cx="220568" cy="233244"/>
          </a:xfrm>
          <a:prstGeom prst="ellipse">
            <a:avLst/>
          </a:prstGeom>
          <a:solidFill>
            <a:srgbClr val="FF0000"/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5992342" y="4097192"/>
            <a:ext cx="220568" cy="233244"/>
          </a:xfrm>
          <a:prstGeom prst="ellipse">
            <a:avLst/>
          </a:prstGeom>
          <a:solidFill>
            <a:srgbClr val="0033CC"/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 rot="16200000">
            <a:off x="-1403392" y="2774487"/>
            <a:ext cx="4372961" cy="898465"/>
          </a:xfrm>
          <a:prstGeom prst="rect">
            <a:avLst/>
          </a:prstGeom>
          <a:noFill/>
        </p:spPr>
        <p:txBody>
          <a:bodyPr wrap="square" lIns="108000" tIns="36000" rIns="108000" bIns="360000">
            <a:spAutoFit/>
          </a:bodyPr>
          <a:lstStyle/>
          <a:p>
            <a:pPr algn="ctr"/>
            <a:r>
              <a:rPr lang="en-US" sz="3600" dirty="0" smtClean="0">
                <a:ln w="12700">
                  <a:noFill/>
                  <a:prstDash val="solid"/>
                </a:ln>
                <a:gradFill flip="none" rotWithShape="1">
                  <a:gsLst>
                    <a:gs pos="17000">
                      <a:srgbClr val="0033CC"/>
                    </a:gs>
                    <a:gs pos="50000">
                      <a:srgbClr val="92D050"/>
                    </a:gs>
                    <a:gs pos="88000">
                      <a:srgbClr val="FF0000"/>
                    </a:gs>
                  </a:gsLst>
                  <a:lin ang="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SF suppression</a:t>
            </a:r>
            <a:endParaRPr lang="en-US" sz="3600" b="1" cap="none" spc="0" dirty="0">
              <a:ln w="12700">
                <a:noFill/>
                <a:prstDash val="solid"/>
              </a:ln>
              <a:gradFill flip="none" rotWithShape="1">
                <a:gsLst>
                  <a:gs pos="17000">
                    <a:srgbClr val="0033CC"/>
                  </a:gs>
                  <a:gs pos="50000">
                    <a:srgbClr val="92D050"/>
                  </a:gs>
                  <a:gs pos="88000">
                    <a:srgbClr val="FF0000"/>
                  </a:gs>
                </a:gsLst>
                <a:lin ang="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Flecha derecha"/>
          <p:cNvSpPr/>
          <p:nvPr/>
        </p:nvSpPr>
        <p:spPr bwMode="auto">
          <a:xfrm rot="16200000">
            <a:off x="-470169" y="2961493"/>
            <a:ext cx="3026061" cy="347351"/>
          </a:xfrm>
          <a:prstGeom prst="rightArrow">
            <a:avLst>
              <a:gd name="adj1" fmla="val 20972"/>
              <a:gd name="adj2" fmla="val 51884"/>
            </a:avLst>
          </a:prstGeom>
          <a:gradFill>
            <a:gsLst>
              <a:gs pos="17000">
                <a:srgbClr val="0033CC"/>
              </a:gs>
              <a:gs pos="50000">
                <a:srgbClr val="92D050"/>
              </a:gs>
              <a:gs pos="88000">
                <a:srgbClr val="FF0000"/>
              </a:gs>
            </a:gsLst>
            <a:lin ang="0" scaled="1"/>
          </a:gra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981200" y="6339098"/>
            <a:ext cx="5523287" cy="518902"/>
          </a:xfrm>
          <a:prstGeom prst="rect">
            <a:avLst/>
          </a:prstGeom>
          <a:noFill/>
        </p:spPr>
        <p:txBody>
          <a:bodyPr wrap="none" lIns="108000" tIns="144000" rIns="108000" bIns="14400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100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100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tellar mass ‘density’</a:t>
            </a:r>
            <a:endParaRPr lang="en-US" sz="10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3692407" y="3617544"/>
            <a:ext cx="955793" cy="738064"/>
          </a:xfrm>
          <a:prstGeom prst="ellipse">
            <a:avLst/>
          </a:prstGeom>
          <a:solidFill>
            <a:srgbClr val="0033CC"/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22" name="21 Forma en L"/>
          <p:cNvSpPr/>
          <p:nvPr/>
        </p:nvSpPr>
        <p:spPr bwMode="auto">
          <a:xfrm rot="16200000">
            <a:off x="2564400" y="630000"/>
            <a:ext cx="4932000" cy="5184000"/>
          </a:xfrm>
          <a:prstGeom prst="corner">
            <a:avLst>
              <a:gd name="adj1" fmla="val 45726"/>
              <a:gd name="adj2" fmla="val 49944"/>
            </a:avLst>
          </a:prstGeom>
          <a:solidFill>
            <a:srgbClr val="FFC000">
              <a:alpha val="30000"/>
            </a:srgbClr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5742000" y="2870788"/>
            <a:ext cx="3096000" cy="2691812"/>
            <a:chOff x="1764000" y="1880188"/>
            <a:chExt cx="3096000" cy="2691812"/>
          </a:xfrm>
        </p:grpSpPr>
        <p:pic>
          <p:nvPicPr>
            <p:cNvPr id="27" name="Picture 4" descr="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53563" b="50633"/>
            <a:stretch/>
          </p:blipFill>
          <p:spPr bwMode="auto">
            <a:xfrm>
              <a:off x="1764000" y="1880188"/>
              <a:ext cx="3096000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90306" r="53563" b="439"/>
            <a:stretch/>
          </p:blipFill>
          <p:spPr bwMode="auto">
            <a:xfrm>
              <a:off x="1764000" y="4140000"/>
              <a:ext cx="3096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9" t="16258" r="57882" b="69086"/>
            <a:stretch/>
          </p:blipFill>
          <p:spPr bwMode="auto">
            <a:xfrm>
              <a:off x="1993200" y="2628000"/>
              <a:ext cx="1512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29 CuadroTexto"/>
            <p:cNvSpPr txBox="1"/>
            <p:nvPr/>
          </p:nvSpPr>
          <p:spPr>
            <a:xfrm>
              <a:off x="3518588" y="2667000"/>
              <a:ext cx="1205812" cy="634771"/>
            </a:xfrm>
            <a:prstGeom prst="rect">
              <a:avLst/>
            </a:prstGeom>
            <a:gradFill>
              <a:gsLst>
                <a:gs pos="0">
                  <a:srgbClr val="1C1C1C"/>
                </a:gs>
                <a:gs pos="50000">
                  <a:srgbClr val="080808"/>
                </a:gs>
                <a:gs pos="100000">
                  <a:srgbClr val="000000"/>
                </a:gs>
              </a:gsLst>
              <a:lin ang="5400000" scaled="0"/>
            </a:gradFill>
          </p:spPr>
          <p:txBody>
            <a:bodyPr wrap="square" tIns="144000" rtlCol="0">
              <a:spAutoFit/>
            </a:bodyPr>
            <a:lstStyle/>
            <a:p>
              <a:r>
                <a:rPr lang="es-ES_tradnl" sz="3200" dirty="0" smtClean="0">
                  <a:solidFill>
                    <a:srgbClr val="FFFFFF"/>
                  </a:solidFill>
                </a:rPr>
                <a:t>Gyr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5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2" grpId="0"/>
      <p:bldP spid="11" grpId="0"/>
      <p:bldP spid="14" grpId="0" animBg="1"/>
      <p:bldP spid="15" grpId="0" animBg="1"/>
      <p:bldP spid="16" grpId="0" animBg="1"/>
      <p:bldP spid="5" grpId="0" animBg="1"/>
      <p:bldP spid="2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0000"/>
          </a:xfrm>
        </p:spPr>
        <p:txBody>
          <a:bodyPr lIns="36000" rIns="36000"/>
          <a:lstStyle/>
          <a:p>
            <a:r>
              <a:rPr lang="en-US" sz="2800" dirty="0" smtClean="0"/>
              <a:t>Timescales to arrive to quiescence for z&gt;1 MQGs</a:t>
            </a:r>
            <a:endParaRPr lang="es-ES" sz="2800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0" y="609600"/>
            <a:ext cx="8526100" cy="61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828800" y="4267200"/>
            <a:ext cx="2895600" cy="525135"/>
          </a:xfrm>
          <a:prstGeom prst="rect">
            <a:avLst/>
          </a:prstGeom>
          <a:noFill/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400" dirty="0">
                <a:solidFill>
                  <a:srgbClr val="000066"/>
                </a:solidFill>
              </a:rPr>
              <a:t>D</a:t>
            </a:r>
            <a:r>
              <a:rPr lang="en-US" sz="1400" dirty="0" smtClean="0">
                <a:solidFill>
                  <a:srgbClr val="000066"/>
                </a:solidFill>
              </a:rPr>
              <a:t>-S, P-G+ (2015, </a:t>
            </a:r>
            <a:br>
              <a:rPr lang="en-US" sz="1400" dirty="0" smtClean="0">
                <a:solidFill>
                  <a:srgbClr val="000066"/>
                </a:solidFill>
              </a:rPr>
            </a:br>
            <a:r>
              <a:rPr lang="en-US" sz="1400" dirty="0" smtClean="0">
                <a:solidFill>
                  <a:srgbClr val="000066"/>
                </a:solidFill>
              </a:rPr>
              <a:t>astro-ph/1507.07938)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2556000" y="1116000"/>
            <a:ext cx="360000" cy="5004000"/>
          </a:xfrm>
          <a:prstGeom prst="rect">
            <a:avLst/>
          </a:prstGeom>
          <a:solidFill>
            <a:srgbClr val="FF0000">
              <a:alpha val="13000"/>
            </a:srgbClr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1606200" y="1116000"/>
            <a:ext cx="756000" cy="5004000"/>
          </a:xfrm>
          <a:prstGeom prst="rect">
            <a:avLst/>
          </a:prstGeom>
          <a:solidFill>
            <a:srgbClr val="0070C0">
              <a:alpha val="13000"/>
            </a:srgbClr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48085" y="4008668"/>
            <a:ext cx="85231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G141</a:t>
            </a:r>
            <a:endParaRPr lang="en-US" sz="1200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2340000" y="1116000"/>
            <a:ext cx="215127" cy="5004000"/>
          </a:xfrm>
          <a:prstGeom prst="rect">
            <a:avLst/>
          </a:prstGeom>
          <a:solidFill>
            <a:srgbClr val="00FF00">
              <a:alpha val="13000"/>
            </a:srgbClr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43285" y="3200400"/>
            <a:ext cx="85231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00B050"/>
                </a:solidFill>
              </a:rPr>
              <a:t>G102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441" y="2057400"/>
            <a:ext cx="72475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905000"/>
            <a:ext cx="72475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 bwMode="auto">
          <a:xfrm>
            <a:off x="6324600" y="1553932"/>
            <a:ext cx="457200" cy="808268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5638800" y="1447800"/>
            <a:ext cx="914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chemeClr val="bg1"/>
                </a:solidFill>
              </a:rPr>
              <a:t>Mg</a:t>
            </a:r>
            <a:r>
              <a:rPr lang="es-ES_tradnl" sz="1200" baseline="-25000" dirty="0" err="1" smtClean="0">
                <a:solidFill>
                  <a:schemeClr val="bg1"/>
                </a:solidFill>
              </a:rPr>
              <a:t>UV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7696200" y="994095"/>
            <a:ext cx="762000" cy="808268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6934200" y="1143000"/>
            <a:ext cx="914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D4000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6324600" y="3458932"/>
            <a:ext cx="457200" cy="808268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6400800" y="3200400"/>
            <a:ext cx="914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chemeClr val="bg1"/>
                </a:solidFill>
              </a:rPr>
              <a:t>H</a:t>
            </a:r>
            <a:r>
              <a:rPr lang="es-ES_tradnl" sz="12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endParaRPr lang="en-US" sz="1200" baseline="-250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8153400" y="3077932"/>
            <a:ext cx="457200" cy="808268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7543800" y="3856268"/>
            <a:ext cx="914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chemeClr val="bg1"/>
                </a:solidFill>
              </a:rPr>
              <a:t>NaD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 bwMode="auto">
          <a:xfrm>
            <a:off x="7162800" y="5211532"/>
            <a:ext cx="457200" cy="808268"/>
          </a:xfrm>
          <a:prstGeom prst="rect">
            <a:avLst/>
          </a:prstGeom>
          <a:solidFill>
            <a:schemeClr val="bg1">
              <a:alpha val="15000"/>
            </a:schemeClr>
          </a:solidFill>
          <a:ln w="5715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7467600" y="5638800"/>
            <a:ext cx="9144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chemeClr val="bg1"/>
                </a:solidFill>
              </a:rPr>
              <a:t>TiO</a:t>
            </a:r>
            <a:endParaRPr lang="en-US" sz="1200" baseline="-250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5334000" y="609600"/>
            <a:ext cx="3429000" cy="6096000"/>
          </a:xfrm>
          <a:prstGeom prst="rect">
            <a:avLst/>
          </a:prstGeom>
          <a:solidFill>
            <a:srgbClr val="FFFFFF"/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3" grpId="0" animBg="1"/>
      <p:bldP spid="14" grpId="0"/>
      <p:bldP spid="15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0000"/>
          </a:xfrm>
        </p:spPr>
        <p:txBody>
          <a:bodyPr/>
          <a:lstStyle/>
          <a:p>
            <a:r>
              <a:rPr lang="en-US" sz="3200" dirty="0"/>
              <a:t>Duality </a:t>
            </a:r>
            <a:r>
              <a:rPr lang="en-US" sz="3200" dirty="0" smtClean="0"/>
              <a:t>(2 tracks) in </a:t>
            </a:r>
            <a:r>
              <a:rPr lang="en-US" sz="3200" dirty="0"/>
              <a:t>population of 1.0&lt;z&lt;1.5 MQGs</a:t>
            </a:r>
            <a:endParaRPr lang="es-ES" sz="3200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851"/>
          <a:stretch/>
        </p:blipFill>
        <p:spPr bwMode="auto">
          <a:xfrm>
            <a:off x="304800" y="612000"/>
            <a:ext cx="8534400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04800" y="6324600"/>
            <a:ext cx="2209800" cy="428185"/>
          </a:xfrm>
          <a:prstGeom prst="rect">
            <a:avLst/>
          </a:prstGeom>
          <a:noFill/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100" dirty="0">
                <a:solidFill>
                  <a:srgbClr val="000066"/>
                </a:solidFill>
              </a:rPr>
              <a:t>D</a:t>
            </a:r>
            <a:r>
              <a:rPr lang="en-US" sz="1100" dirty="0" smtClean="0">
                <a:solidFill>
                  <a:srgbClr val="000066"/>
                </a:solidFill>
              </a:rPr>
              <a:t>-S, P-G+ (2015, </a:t>
            </a:r>
            <a:br>
              <a:rPr lang="en-US" sz="1100" dirty="0" smtClean="0">
                <a:solidFill>
                  <a:srgbClr val="000066"/>
                </a:solidFill>
              </a:rPr>
            </a:br>
            <a:r>
              <a:rPr lang="en-US" sz="1100" dirty="0" smtClean="0">
                <a:solidFill>
                  <a:srgbClr val="000066"/>
                </a:solidFill>
              </a:rPr>
              <a:t>astro-ph/1507.07938)</a:t>
            </a:r>
            <a:endParaRPr lang="en-US" sz="1100" dirty="0">
              <a:solidFill>
                <a:srgbClr val="000066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1580517" y="3067685"/>
            <a:ext cx="3429000" cy="3416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800" dirty="0" err="1" smtClean="0">
                <a:solidFill>
                  <a:srgbClr val="002060"/>
                </a:solidFill>
              </a:rPr>
              <a:t>Mass-weighted</a:t>
            </a:r>
            <a:r>
              <a:rPr lang="es-ES_tradnl" sz="1800" dirty="0" smtClean="0">
                <a:solidFill>
                  <a:srgbClr val="002060"/>
                </a:solidFill>
              </a:rPr>
              <a:t> </a:t>
            </a:r>
            <a:r>
              <a:rPr lang="es-ES_tradnl" sz="1800" dirty="0" err="1" smtClean="0">
                <a:solidFill>
                  <a:srgbClr val="002060"/>
                </a:solidFill>
              </a:rPr>
              <a:t>age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81600" y="6477000"/>
            <a:ext cx="1828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err="1" smtClean="0">
                <a:solidFill>
                  <a:srgbClr val="002060"/>
                </a:solidFill>
              </a:rPr>
              <a:t>timescale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6324600" y="762000"/>
            <a:ext cx="2133600" cy="3068400"/>
          </a:xfrm>
          <a:prstGeom prst="ellipse">
            <a:avLst/>
          </a:prstGeom>
          <a:solidFill>
            <a:srgbClr val="FFC000">
              <a:alpha val="20000"/>
            </a:srgbClr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876800" y="2438400"/>
            <a:ext cx="2057400" cy="611731"/>
            <a:chOff x="5486400" y="1447800"/>
            <a:chExt cx="2362200" cy="772200"/>
          </a:xfrm>
        </p:grpSpPr>
        <p:sp>
          <p:nvSpPr>
            <p:cNvPr id="9" name="8 Rectángulo redondeado"/>
            <p:cNvSpPr/>
            <p:nvPr/>
          </p:nvSpPr>
          <p:spPr bwMode="auto">
            <a:xfrm>
              <a:off x="5486400" y="1447800"/>
              <a:ext cx="2362200" cy="772200"/>
            </a:xfrm>
            <a:prstGeom prst="roundRect">
              <a:avLst/>
            </a:prstGeom>
            <a:noFill/>
            <a:ln w="66675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2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486400" y="1524000"/>
              <a:ext cx="23622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/>
                <a:t>Senior</a:t>
              </a:r>
              <a:endParaRPr lang="en-US" sz="6000" dirty="0"/>
            </a:p>
          </p:txBody>
        </p:sp>
      </p:grpSp>
      <p:sp>
        <p:nvSpPr>
          <p:cNvPr id="12" name="11 Elipse"/>
          <p:cNvSpPr/>
          <p:nvPr/>
        </p:nvSpPr>
        <p:spPr bwMode="auto">
          <a:xfrm>
            <a:off x="1524000" y="4267200"/>
            <a:ext cx="6096000" cy="1620000"/>
          </a:xfrm>
          <a:prstGeom prst="ellipse">
            <a:avLst/>
          </a:prstGeom>
          <a:solidFill>
            <a:schemeClr val="accent3">
              <a:lumMod val="75000"/>
              <a:alpha val="20000"/>
            </a:schemeClr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752600" y="3886200"/>
            <a:ext cx="1905000" cy="632267"/>
            <a:chOff x="6629400" y="3384696"/>
            <a:chExt cx="2362200" cy="947265"/>
          </a:xfrm>
        </p:grpSpPr>
        <p:sp>
          <p:nvSpPr>
            <p:cNvPr id="14" name="13 Rectángulo redondeado"/>
            <p:cNvSpPr/>
            <p:nvPr/>
          </p:nvSpPr>
          <p:spPr bwMode="auto">
            <a:xfrm>
              <a:off x="6629400" y="3384696"/>
              <a:ext cx="2362200" cy="947265"/>
            </a:xfrm>
            <a:prstGeom prst="roundRect">
              <a:avLst/>
            </a:prstGeom>
            <a:noFill/>
            <a:ln w="66675" cap="sq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629400" y="3498859"/>
              <a:ext cx="2362200" cy="551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_tradnl" sz="3200" dirty="0" err="1" smtClean="0">
                  <a:solidFill>
                    <a:srgbClr val="0070C0"/>
                  </a:solidFill>
                </a:rPr>
                <a:t>Mature</a:t>
              </a:r>
              <a:endParaRPr lang="en-US" sz="6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114800" y="3426869"/>
            <a:ext cx="2590800" cy="611731"/>
            <a:chOff x="5867400" y="3960269"/>
            <a:chExt cx="2590800" cy="611731"/>
          </a:xfrm>
        </p:grpSpPr>
        <p:sp>
          <p:nvSpPr>
            <p:cNvPr id="18" name="17 Rectángulo redondeado"/>
            <p:cNvSpPr/>
            <p:nvPr/>
          </p:nvSpPr>
          <p:spPr bwMode="auto">
            <a:xfrm>
              <a:off x="5867400" y="3960269"/>
              <a:ext cx="2590800" cy="611731"/>
            </a:xfrm>
            <a:prstGeom prst="roundRect">
              <a:avLst/>
            </a:prstGeom>
            <a:noFill/>
            <a:ln w="66675" cap="sq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2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867400" y="4038600"/>
              <a:ext cx="25908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dirty="0" err="1" smtClean="0">
                  <a:solidFill>
                    <a:srgbClr val="00B050"/>
                  </a:solidFill>
                </a:rPr>
                <a:t>Intermediate</a:t>
              </a:r>
              <a:endParaRPr lang="en-US" sz="4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1 Elipse"/>
          <p:cNvSpPr/>
          <p:nvPr/>
        </p:nvSpPr>
        <p:spPr bwMode="auto">
          <a:xfrm>
            <a:off x="6096000" y="3508800"/>
            <a:ext cx="1981200" cy="1368000"/>
          </a:xfrm>
          <a:prstGeom prst="ellipse">
            <a:avLst/>
          </a:prstGeom>
          <a:solidFill>
            <a:srgbClr val="00B050">
              <a:alpha val="19000"/>
            </a:srgbClr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-36834" y="540000"/>
            <a:ext cx="9180834" cy="6264000"/>
            <a:chOff x="304800" y="540000"/>
            <a:chExt cx="8534400" cy="626400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40000"/>
              <a:ext cx="8534400" cy="62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31 Grupo"/>
            <p:cNvGrpSpPr/>
            <p:nvPr/>
          </p:nvGrpSpPr>
          <p:grpSpPr>
            <a:xfrm>
              <a:off x="4648200" y="2209800"/>
              <a:ext cx="990600" cy="265319"/>
              <a:chOff x="6393180" y="3384696"/>
              <a:chExt cx="2099732" cy="855459"/>
            </a:xfrm>
          </p:grpSpPr>
          <p:sp>
            <p:nvSpPr>
              <p:cNvPr id="39" name="38 Rectángulo redondeado"/>
              <p:cNvSpPr/>
              <p:nvPr/>
            </p:nvSpPr>
            <p:spPr bwMode="auto">
              <a:xfrm>
                <a:off x="6629400" y="3384696"/>
                <a:ext cx="1674000" cy="855459"/>
              </a:xfrm>
              <a:prstGeom prst="roundRect">
                <a:avLst/>
              </a:prstGeom>
              <a:noFill/>
              <a:ln w="28575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000" b="1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0" name="39 CuadroTexto"/>
              <p:cNvSpPr txBox="1"/>
              <p:nvPr/>
            </p:nvSpPr>
            <p:spPr>
              <a:xfrm>
                <a:off x="6393180" y="3429277"/>
                <a:ext cx="2099732" cy="5285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_tradnl" sz="1100" dirty="0" smtClean="0">
                    <a:solidFill>
                      <a:srgbClr val="FF0000"/>
                    </a:solidFill>
                  </a:rPr>
                  <a:t>Senior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3" name="32 Grupo"/>
            <p:cNvGrpSpPr/>
            <p:nvPr/>
          </p:nvGrpSpPr>
          <p:grpSpPr>
            <a:xfrm>
              <a:off x="4572000" y="1563481"/>
              <a:ext cx="990600" cy="265319"/>
              <a:chOff x="3581400" y="5410200"/>
              <a:chExt cx="990600" cy="265319"/>
            </a:xfrm>
          </p:grpSpPr>
          <p:sp>
            <p:nvSpPr>
              <p:cNvPr id="37" name="36 Rectángulo redondeado"/>
              <p:cNvSpPr/>
              <p:nvPr/>
            </p:nvSpPr>
            <p:spPr bwMode="auto">
              <a:xfrm>
                <a:off x="3692843" y="5410200"/>
                <a:ext cx="789751" cy="265319"/>
              </a:xfrm>
              <a:prstGeom prst="roundRect">
                <a:avLst/>
              </a:prstGeom>
              <a:noFill/>
              <a:ln w="28575" cap="sq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000" b="1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8" name="37 CuadroTexto"/>
              <p:cNvSpPr txBox="1"/>
              <p:nvPr/>
            </p:nvSpPr>
            <p:spPr>
              <a:xfrm>
                <a:off x="3581400" y="5424027"/>
                <a:ext cx="990600" cy="244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_tradnl" sz="1100" dirty="0" err="1" smtClean="0">
                    <a:solidFill>
                      <a:srgbClr val="0033CC"/>
                    </a:solidFill>
                  </a:rPr>
                  <a:t>Mature</a:t>
                </a:r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34" name="33 Grupo"/>
            <p:cNvGrpSpPr/>
            <p:nvPr/>
          </p:nvGrpSpPr>
          <p:grpSpPr>
            <a:xfrm>
              <a:off x="5105400" y="1868281"/>
              <a:ext cx="990600" cy="265319"/>
              <a:chOff x="5105400" y="1868281"/>
              <a:chExt cx="990600" cy="265319"/>
            </a:xfrm>
          </p:grpSpPr>
          <p:sp>
            <p:nvSpPr>
              <p:cNvPr id="35" name="34 Rectángulo redondeado"/>
              <p:cNvSpPr/>
              <p:nvPr/>
            </p:nvSpPr>
            <p:spPr bwMode="auto">
              <a:xfrm>
                <a:off x="5216843" y="1868281"/>
                <a:ext cx="789751" cy="265319"/>
              </a:xfrm>
              <a:prstGeom prst="roundRect">
                <a:avLst/>
              </a:prstGeom>
              <a:noFill/>
              <a:ln w="28575" cap="sq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000" b="1" i="0" u="none" strike="noStrike" cap="none" normalizeH="0" baseline="0" smtClean="0">
                  <a:ln>
                    <a:noFill/>
                  </a:ln>
                  <a:solidFill>
                    <a:schemeClr val="folHlink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5105400" y="1882108"/>
                <a:ext cx="990600" cy="244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_tradnl" sz="1100" dirty="0" err="1" smtClean="0">
                    <a:solidFill>
                      <a:srgbClr val="00FF00"/>
                    </a:solidFill>
                  </a:rPr>
                  <a:t>Interm</a:t>
                </a:r>
                <a:endParaRPr lang="en-US" sz="2400" dirty="0">
                  <a:solidFill>
                    <a:srgbClr val="00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73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t="738" r="583" b="-358"/>
          <a:stretch/>
        </p:blipFill>
        <p:spPr bwMode="auto">
          <a:xfrm>
            <a:off x="180000" y="612000"/>
            <a:ext cx="8784000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43000" y="5486400"/>
            <a:ext cx="2895600" cy="525135"/>
          </a:xfrm>
          <a:prstGeom prst="rect">
            <a:avLst/>
          </a:prstGeom>
          <a:noFill/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400" dirty="0">
                <a:solidFill>
                  <a:srgbClr val="000066"/>
                </a:solidFill>
              </a:rPr>
              <a:t>D</a:t>
            </a:r>
            <a:r>
              <a:rPr lang="en-US" sz="1400" dirty="0" smtClean="0">
                <a:solidFill>
                  <a:srgbClr val="000066"/>
                </a:solidFill>
              </a:rPr>
              <a:t>-S, P-G+ (2015, </a:t>
            </a:r>
            <a:br>
              <a:rPr lang="en-US" sz="1400" dirty="0" smtClean="0">
                <a:solidFill>
                  <a:srgbClr val="000066"/>
                </a:solidFill>
              </a:rPr>
            </a:br>
            <a:r>
              <a:rPr lang="en-US" sz="1400" dirty="0" smtClean="0">
                <a:solidFill>
                  <a:srgbClr val="000066"/>
                </a:solidFill>
              </a:rPr>
              <a:t>astro-ph/1507.07938)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0000"/>
          </a:xfrm>
        </p:spPr>
        <p:txBody>
          <a:bodyPr/>
          <a:lstStyle/>
          <a:p>
            <a:r>
              <a:rPr lang="en-US" sz="3200" dirty="0" smtClean="0"/>
              <a:t>Time on the MS and rejuvenation</a:t>
            </a:r>
            <a:endParaRPr lang="es-ES" sz="3200" i="1" dirty="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38200" y="6324600"/>
            <a:ext cx="2209800" cy="428185"/>
          </a:xfrm>
          <a:prstGeom prst="rect">
            <a:avLst/>
          </a:prstGeom>
          <a:noFill/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100" dirty="0">
                <a:solidFill>
                  <a:srgbClr val="000066"/>
                </a:solidFill>
              </a:rPr>
              <a:t>D</a:t>
            </a:r>
            <a:r>
              <a:rPr lang="en-US" sz="1100" dirty="0" smtClean="0">
                <a:solidFill>
                  <a:srgbClr val="000066"/>
                </a:solidFill>
              </a:rPr>
              <a:t>-S, P-G+ (2015, </a:t>
            </a:r>
            <a:br>
              <a:rPr lang="en-US" sz="1100" dirty="0" smtClean="0">
                <a:solidFill>
                  <a:srgbClr val="000066"/>
                </a:solidFill>
              </a:rPr>
            </a:br>
            <a:r>
              <a:rPr lang="en-US" sz="1100" dirty="0" smtClean="0">
                <a:solidFill>
                  <a:srgbClr val="000066"/>
                </a:solidFill>
              </a:rPr>
              <a:t>astro-ph/1507.07938)</a:t>
            </a:r>
            <a:endParaRPr lang="en-US" sz="1100" dirty="0">
              <a:solidFill>
                <a:srgbClr val="000066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3" y="533400"/>
            <a:ext cx="7539857" cy="6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 bwMode="auto">
          <a:xfrm>
            <a:off x="2971800" y="1371600"/>
            <a:ext cx="1044000" cy="4536000"/>
          </a:xfrm>
          <a:prstGeom prst="rect">
            <a:avLst/>
          </a:prstGeom>
          <a:solidFill>
            <a:srgbClr val="FF0000">
              <a:alpha val="12000"/>
            </a:srgbClr>
          </a:solidFill>
          <a:ln w="76200" cap="sq" cmpd="tri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3429000" y="3697081"/>
            <a:ext cx="990600" cy="265319"/>
            <a:chOff x="6393180" y="3384696"/>
            <a:chExt cx="2099732" cy="855459"/>
          </a:xfrm>
        </p:grpSpPr>
        <p:sp>
          <p:nvSpPr>
            <p:cNvPr id="22" name="21 Rectángulo redondeado"/>
            <p:cNvSpPr/>
            <p:nvPr/>
          </p:nvSpPr>
          <p:spPr bwMode="auto">
            <a:xfrm>
              <a:off x="6629400" y="3384696"/>
              <a:ext cx="1674000" cy="855459"/>
            </a:xfrm>
            <a:prstGeom prst="roundRect">
              <a:avLst/>
            </a:prstGeom>
            <a:noFill/>
            <a:ln w="28575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393180" y="3429277"/>
              <a:ext cx="2099732" cy="5285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_tradnl" sz="1100" dirty="0" smtClean="0">
                  <a:solidFill>
                    <a:srgbClr val="FF0000"/>
                  </a:solidFill>
                </a:rPr>
                <a:t>Senior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581400" y="5410200"/>
            <a:ext cx="990600" cy="265319"/>
            <a:chOff x="3581400" y="5410200"/>
            <a:chExt cx="990600" cy="265319"/>
          </a:xfrm>
        </p:grpSpPr>
        <p:sp>
          <p:nvSpPr>
            <p:cNvPr id="25" name="24 Rectángulo redondeado"/>
            <p:cNvSpPr/>
            <p:nvPr/>
          </p:nvSpPr>
          <p:spPr bwMode="auto">
            <a:xfrm>
              <a:off x="3692843" y="5410200"/>
              <a:ext cx="789751" cy="265319"/>
            </a:xfrm>
            <a:prstGeom prst="roundRect">
              <a:avLst/>
            </a:prstGeom>
            <a:noFill/>
            <a:ln w="28575" cap="sq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0" b="1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581400" y="5424027"/>
              <a:ext cx="990600" cy="244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_tradnl" sz="1100" dirty="0" err="1" smtClean="0">
                  <a:solidFill>
                    <a:srgbClr val="0033CC"/>
                  </a:solidFill>
                </a:rPr>
                <a:t>Mature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914400" y="6400800"/>
            <a:ext cx="2209800" cy="428185"/>
          </a:xfrm>
          <a:prstGeom prst="rect">
            <a:avLst/>
          </a:prstGeom>
          <a:noFill/>
          <a:ln w="57150" cap="sq" cmpd="thickThin">
            <a:noFill/>
            <a:miter lim="800000"/>
            <a:headEnd/>
            <a:tailEnd/>
          </a:ln>
          <a:effectLst/>
        </p:spPr>
        <p:txBody>
          <a:bodyPr wrap="square" lIns="0" tIns="36000" rIns="0" bIns="3600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100" dirty="0">
                <a:solidFill>
                  <a:srgbClr val="000066"/>
                </a:solidFill>
              </a:rPr>
              <a:t>D</a:t>
            </a:r>
            <a:r>
              <a:rPr lang="en-US" sz="1100" dirty="0" smtClean="0">
                <a:solidFill>
                  <a:srgbClr val="000066"/>
                </a:solidFill>
              </a:rPr>
              <a:t>-S, P-G+ (2015, </a:t>
            </a:r>
            <a:br>
              <a:rPr lang="en-US" sz="1100" dirty="0" smtClean="0">
                <a:solidFill>
                  <a:srgbClr val="000066"/>
                </a:solidFill>
              </a:rPr>
            </a:br>
            <a:r>
              <a:rPr lang="en-US" sz="1100" dirty="0" smtClean="0">
                <a:solidFill>
                  <a:srgbClr val="000066"/>
                </a:solidFill>
              </a:rPr>
              <a:t>astro-ph/1507.07938)</a:t>
            </a:r>
            <a:endParaRPr lang="en-US" sz="11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818"/>
            <a:ext cx="9144000" cy="529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dado y llave">
  <a:themeElements>
    <a:clrScheme name="Candado y llave 7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0000"/>
      </a:hlink>
      <a:folHlink>
        <a:srgbClr val="FF0000"/>
      </a:folHlink>
    </a:clrScheme>
    <a:fontScheme name="Candado y llave">
      <a:majorFont>
        <a:latin typeface="Franklin Gothic Medium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sq" cmpd="tri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7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sq" cmpd="tri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7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andado y llave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dado y llave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ado y llav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ado y llave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dado y llave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dado y llave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dado y llave 7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00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40867</TotalTime>
  <Words>179</Words>
  <Application>Microsoft Office PowerPoint</Application>
  <PresentationFormat>Presentación en pantalla (4:3)</PresentationFormat>
  <Paragraphs>42</Paragraphs>
  <Slides>6</Slides>
  <Notes>4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  <vt:variant>
        <vt:lpstr>Presentaciones personalizadas</vt:lpstr>
      </vt:variant>
      <vt:variant>
        <vt:i4>1</vt:i4>
      </vt:variant>
    </vt:vector>
  </HeadingPairs>
  <TitlesOfParts>
    <vt:vector size="8" baseType="lpstr">
      <vt:lpstr>Candado y llave</vt:lpstr>
      <vt:lpstr>Presentación de PowerPoint</vt:lpstr>
      <vt:lpstr>Presentación de PowerPoint</vt:lpstr>
      <vt:lpstr>Timescales to arrive to quiescence for z&gt;1 MQGs</vt:lpstr>
      <vt:lpstr>Duality (2 tracks) in population of 1.0&lt;z&lt;1.5 MQGs</vt:lpstr>
      <vt:lpstr>Time on the MS and rejuvenation</vt:lpstr>
      <vt:lpstr>Presentación de PowerPoint</vt:lpstr>
      <vt:lpstr>Presentación personalizada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Surveys with the Spitzer Space Telescope</dc:title>
  <dc:creator>Pablo G. Perez Gonzalez</dc:creator>
  <cp:lastModifiedBy>Pablo G. Pérez González</cp:lastModifiedBy>
  <cp:revision>5773</cp:revision>
  <dcterms:created xsi:type="dcterms:W3CDTF">2004-02-08T17:07:14Z</dcterms:created>
  <dcterms:modified xsi:type="dcterms:W3CDTF">2015-08-31T20:30:07Z</dcterms:modified>
</cp:coreProperties>
</file>