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embeddings/Microsoft_Equation3.bin" ContentType="application/vnd.openxmlformats-officedocument.oleObject"/>
  <Default Extension="pict" ContentType="image/pict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61"/>
  </p:notesMasterIdLst>
  <p:sldIdLst>
    <p:sldId id="454" r:id="rId2"/>
    <p:sldId id="608" r:id="rId3"/>
    <p:sldId id="579" r:id="rId4"/>
    <p:sldId id="583" r:id="rId5"/>
    <p:sldId id="582" r:id="rId6"/>
    <p:sldId id="611" r:id="rId7"/>
    <p:sldId id="604" r:id="rId8"/>
    <p:sldId id="586" r:id="rId9"/>
    <p:sldId id="585" r:id="rId10"/>
    <p:sldId id="594" r:id="rId11"/>
    <p:sldId id="607" r:id="rId12"/>
    <p:sldId id="587" r:id="rId13"/>
    <p:sldId id="589" r:id="rId14"/>
    <p:sldId id="590" r:id="rId15"/>
    <p:sldId id="612" r:id="rId16"/>
    <p:sldId id="603" r:id="rId17"/>
    <p:sldId id="601" r:id="rId18"/>
    <p:sldId id="602" r:id="rId19"/>
    <p:sldId id="591" r:id="rId20"/>
    <p:sldId id="605" r:id="rId21"/>
    <p:sldId id="606" r:id="rId22"/>
    <p:sldId id="598" r:id="rId23"/>
    <p:sldId id="600" r:id="rId24"/>
    <p:sldId id="609" r:id="rId25"/>
    <p:sldId id="592" r:id="rId26"/>
    <p:sldId id="551" r:id="rId27"/>
    <p:sldId id="593" r:id="rId28"/>
    <p:sldId id="553" r:id="rId29"/>
    <p:sldId id="510" r:id="rId30"/>
    <p:sldId id="390" r:id="rId31"/>
    <p:sldId id="391" r:id="rId32"/>
    <p:sldId id="439" r:id="rId33"/>
    <p:sldId id="457" r:id="rId34"/>
    <p:sldId id="447" r:id="rId35"/>
    <p:sldId id="501" r:id="rId36"/>
    <p:sldId id="502" r:id="rId37"/>
    <p:sldId id="544" r:id="rId38"/>
    <p:sldId id="567" r:id="rId39"/>
    <p:sldId id="545" r:id="rId40"/>
    <p:sldId id="549" r:id="rId41"/>
    <p:sldId id="550" r:id="rId42"/>
    <p:sldId id="599" r:id="rId43"/>
    <p:sldId id="610" r:id="rId44"/>
    <p:sldId id="574" r:id="rId45"/>
    <p:sldId id="575" r:id="rId46"/>
    <p:sldId id="576" r:id="rId47"/>
    <p:sldId id="577" r:id="rId48"/>
    <p:sldId id="480" r:id="rId49"/>
    <p:sldId id="507" r:id="rId50"/>
    <p:sldId id="450" r:id="rId51"/>
    <p:sldId id="483" r:id="rId52"/>
    <p:sldId id="472" r:id="rId53"/>
    <p:sldId id="584" r:id="rId54"/>
    <p:sldId id="588" r:id="rId55"/>
    <p:sldId id="595" r:id="rId56"/>
    <p:sldId id="596" r:id="rId57"/>
    <p:sldId id="572" r:id="rId58"/>
    <p:sldId id="573" r:id="rId59"/>
    <p:sldId id="571" r:id="rId6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rgbClr val="0000FF"/>
        </a:solidFill>
        <a:latin typeface="Times" pitchFamily="-108" charset="0"/>
        <a:ea typeface="ＭＳ Ｐゴシック" pitchFamily="-108" charset="-128"/>
        <a:cs typeface="ＭＳ Ｐゴシック" pitchFamily="-108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rgbClr val="0000FF"/>
        </a:solidFill>
        <a:latin typeface="Times" pitchFamily="-108" charset="0"/>
        <a:ea typeface="ＭＳ Ｐゴシック" pitchFamily="-108" charset="-128"/>
        <a:cs typeface="ＭＳ Ｐゴシック" pitchFamily="-108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rgbClr val="0000FF"/>
        </a:solidFill>
        <a:latin typeface="Times" pitchFamily="-108" charset="0"/>
        <a:ea typeface="ＭＳ Ｐゴシック" pitchFamily="-108" charset="-128"/>
        <a:cs typeface="ＭＳ Ｐゴシック" pitchFamily="-108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rgbClr val="0000FF"/>
        </a:solidFill>
        <a:latin typeface="Times" pitchFamily="-108" charset="0"/>
        <a:ea typeface="ＭＳ Ｐゴシック" pitchFamily="-108" charset="-128"/>
        <a:cs typeface="ＭＳ Ｐゴシック" pitchFamily="-108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rgbClr val="0000FF"/>
        </a:solidFill>
        <a:latin typeface="Times" pitchFamily="-108" charset="0"/>
        <a:ea typeface="ＭＳ Ｐゴシック" pitchFamily="-108" charset="-128"/>
        <a:cs typeface="ＭＳ Ｐゴシック" pitchFamily="-108" charset="-128"/>
      </a:defRPr>
    </a:lvl5pPr>
    <a:lvl6pPr marL="2286000" algn="l" defTabSz="457200" rtl="0" eaLnBrk="1" latinLnBrk="0" hangingPunct="1">
      <a:defRPr sz="2400" b="1" kern="1200">
        <a:solidFill>
          <a:srgbClr val="0000FF"/>
        </a:solidFill>
        <a:latin typeface="Times" pitchFamily="-108" charset="0"/>
        <a:ea typeface="ＭＳ Ｐゴシック" pitchFamily="-108" charset="-128"/>
        <a:cs typeface="ＭＳ Ｐゴシック" pitchFamily="-108" charset="-128"/>
      </a:defRPr>
    </a:lvl6pPr>
    <a:lvl7pPr marL="2743200" algn="l" defTabSz="457200" rtl="0" eaLnBrk="1" latinLnBrk="0" hangingPunct="1">
      <a:defRPr sz="2400" b="1" kern="1200">
        <a:solidFill>
          <a:srgbClr val="0000FF"/>
        </a:solidFill>
        <a:latin typeface="Times" pitchFamily="-108" charset="0"/>
        <a:ea typeface="ＭＳ Ｐゴシック" pitchFamily="-108" charset="-128"/>
        <a:cs typeface="ＭＳ Ｐゴシック" pitchFamily="-108" charset="-128"/>
      </a:defRPr>
    </a:lvl7pPr>
    <a:lvl8pPr marL="3200400" algn="l" defTabSz="457200" rtl="0" eaLnBrk="1" latinLnBrk="0" hangingPunct="1">
      <a:defRPr sz="2400" b="1" kern="1200">
        <a:solidFill>
          <a:srgbClr val="0000FF"/>
        </a:solidFill>
        <a:latin typeface="Times" pitchFamily="-108" charset="0"/>
        <a:ea typeface="ＭＳ Ｐゴシック" pitchFamily="-108" charset="-128"/>
        <a:cs typeface="ＭＳ Ｐゴシック" pitchFamily="-108" charset="-128"/>
      </a:defRPr>
    </a:lvl8pPr>
    <a:lvl9pPr marL="3657600" algn="l" defTabSz="457200" rtl="0" eaLnBrk="1" latinLnBrk="0" hangingPunct="1">
      <a:defRPr sz="2400" b="1" kern="1200">
        <a:solidFill>
          <a:srgbClr val="0000FF"/>
        </a:solidFill>
        <a:latin typeface="Times" pitchFamily="-108" charset="0"/>
        <a:ea typeface="ＭＳ Ｐゴシック" pitchFamily="-108" charset="-128"/>
        <a:cs typeface="ＭＳ Ｐゴシック" pitchFamily="-108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E3E3E3"/>
    <a:srgbClr val="0000FF"/>
    <a:srgbClr val="800080"/>
    <a:srgbClr val="00FFFF"/>
    <a:srgbClr val="FF00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1456" y="-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050D2DB-F13D-0945-8447-7A2D0A1322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ヒラギノ角ゴ Pro W3" pitchFamily="-65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-108" charset="0"/>
              <a:ea typeface="ヒラギノ角ゴ Pro W3" pitchFamily="-108" charset="-128"/>
              <a:cs typeface="ヒラギノ角ゴ Pro W3" pitchFamily="-108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7D479-28B9-724F-9B07-360BDDF91D63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1652C3-9605-AC4E-839F-FCDF0303877D}" type="slidenum">
              <a:rPr lang="en-US"/>
              <a:pPr/>
              <a:t>20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Stone Sans ITC TT-Semi" charset="0"/>
                <a:ea typeface="Stone Sans ITC TT-Semi" charset="0"/>
                <a:cs typeface="Stone Sans ITC TT-Semi" charset="0"/>
              </a:rPr>
              <a:t>Dannerbauer, Daddi, DR ea. 2009</a:t>
            </a:r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08" charset="0"/>
              <a:ea typeface="ヒラギノ角ゴ Pro W3" pitchFamily="-108" charset="-128"/>
              <a:cs typeface="ヒラギノ角ゴ Pro W3" pitchFamily="-108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C6BF42-EBCE-4748-A3BC-4920345AF7F5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08" charset="0"/>
              <a:ea typeface="ヒラギノ角ゴ Pro W3" pitchFamily="-108" charset="-128"/>
              <a:cs typeface="ヒラギノ角ゴ Pro W3" pitchFamily="-108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7D9B51-FCE4-204D-B3D4-BD3CF72FA8C9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012BD6C9-F13D-9A42-941B-4EE41B8EB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6" r:id="rId1"/>
    <p:sldLayoutId id="2147485317" r:id="rId2"/>
    <p:sldLayoutId id="2147485318" r:id="rId3"/>
    <p:sldLayoutId id="2147485319" r:id="rId4"/>
    <p:sldLayoutId id="2147485320" r:id="rId5"/>
    <p:sldLayoutId id="2147485321" r:id="rId6"/>
    <p:sldLayoutId id="2147485322" r:id="rId7"/>
    <p:sldLayoutId id="2147485323" r:id="rId8"/>
    <p:sldLayoutId id="2147485324" r:id="rId9"/>
    <p:sldLayoutId id="2147485325" r:id="rId10"/>
    <p:sldLayoutId id="2147485326" r:id="rId11"/>
    <p:sldLayoutId id="2147485328" r:id="rId12"/>
    <p:sldLayoutId id="2147485327" r:id="rId13"/>
    <p:sldLayoutId id="214748532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+mj-lt"/>
          <a:ea typeface="ヒラギノ角ゴ Pro W3" charset="-128"/>
          <a:cs typeface="ヒラギノ角ゴ Pro W3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Times" pitchFamily="-65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Times" pitchFamily="-65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Times" pitchFamily="-65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Times" pitchFamily="-65" charset="0"/>
          <a:ea typeface="ヒラギノ角ゴ Pro W3" charset="-128"/>
          <a:cs typeface="ヒラギノ角ゴ Pro W3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pitchFamily="-65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df"/><Relationship Id="rId4" Type="http://schemas.openxmlformats.org/officeDocument/2006/relationships/image" Target="../media/image43.png"/><Relationship Id="rId5" Type="http://schemas.openxmlformats.org/officeDocument/2006/relationships/image" Target="../media/image44.pdf"/><Relationship Id="rId6" Type="http://schemas.openxmlformats.org/officeDocument/2006/relationships/image" Target="../media/image45.png"/><Relationship Id="rId7" Type="http://schemas.openxmlformats.org/officeDocument/2006/relationships/image" Target="../media/image46.pdf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2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png"/><Relationship Id="rId1" Type="http://schemas.openxmlformats.org/officeDocument/2006/relationships/video" Target="file://localhost/Users/nzs/Documents/chile_2015/midz.mov" TargetMode="Externa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3.bin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8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8"/>
          <p:cNvSpPr txBox="1">
            <a:spLocks noChangeArrowheads="1"/>
          </p:cNvSpPr>
          <p:nvPr/>
        </p:nvSpPr>
        <p:spPr bwMode="auto">
          <a:xfrm>
            <a:off x="381000" y="533400"/>
            <a:ext cx="85344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ISM </a:t>
            </a:r>
            <a:r>
              <a:rPr lang="en-US" sz="2800" dirty="0">
                <a:solidFill>
                  <a:srgbClr val="FF0000"/>
                </a:solidFill>
              </a:rPr>
              <a:t>in galaxies </a:t>
            </a:r>
          </a:p>
          <a:p>
            <a:pPr algn="l"/>
            <a:endParaRPr lang="en-US" sz="2800" u="sng" dirty="0"/>
          </a:p>
          <a:p>
            <a:pPr algn="l"/>
            <a:r>
              <a:rPr lang="en-US" sz="2800" dirty="0"/>
              <a:t>black hole accretion (AGN) &amp; star formation (SF)</a:t>
            </a:r>
          </a:p>
          <a:p>
            <a:pPr algn="l"/>
            <a:r>
              <a:rPr lang="en-US" sz="2800" dirty="0"/>
              <a:t>  </a:t>
            </a:r>
          </a:p>
          <a:p>
            <a:pPr algn="l"/>
            <a:r>
              <a:rPr lang="en-US" sz="2800" dirty="0"/>
              <a:t>              </a:t>
            </a:r>
            <a:r>
              <a:rPr lang="en-US" sz="2800" dirty="0">
                <a:solidFill>
                  <a:srgbClr val="FF0000"/>
                </a:solidFill>
              </a:rPr>
              <a:t>20x increase  from </a:t>
            </a:r>
            <a:r>
              <a:rPr lang="en-US" sz="2800" dirty="0" err="1">
                <a:solidFill>
                  <a:srgbClr val="FF0000"/>
                </a:solidFill>
              </a:rPr>
              <a:t>z</a:t>
            </a:r>
            <a:r>
              <a:rPr lang="en-US" sz="2800" dirty="0">
                <a:solidFill>
                  <a:srgbClr val="FF0000"/>
                </a:solidFill>
              </a:rPr>
              <a:t> = 0 to 2 !</a:t>
            </a:r>
          </a:p>
          <a:p>
            <a:pPr algn="l"/>
            <a:endParaRPr lang="en-US" sz="2800" dirty="0" smtClean="0"/>
          </a:p>
          <a:p>
            <a:pPr algn="l"/>
            <a:r>
              <a:rPr lang="en-US" sz="2800" dirty="0" smtClean="0"/>
              <a:t>gas critical :   </a:t>
            </a:r>
            <a:r>
              <a:rPr lang="en-US" sz="2800" dirty="0"/>
              <a:t>due to</a:t>
            </a:r>
            <a:r>
              <a:rPr lang="en-US" sz="2800" dirty="0" smtClean="0"/>
              <a:t> ??</a:t>
            </a:r>
          </a:p>
          <a:p>
            <a:pPr algn="l"/>
            <a:r>
              <a:rPr lang="en-US" sz="2800" dirty="0">
                <a:solidFill>
                  <a:srgbClr val="FF0000"/>
                </a:solidFill>
              </a:rPr>
              <a:t>      </a:t>
            </a:r>
            <a:r>
              <a:rPr lang="en-US" sz="2800" u="sng" dirty="0">
                <a:solidFill>
                  <a:srgbClr val="FF0000"/>
                </a:solidFill>
              </a:rPr>
              <a:t>more gas</a:t>
            </a:r>
            <a:r>
              <a:rPr lang="en-US" sz="2800" dirty="0">
                <a:solidFill>
                  <a:srgbClr val="FF0000"/>
                </a:solidFill>
              </a:rPr>
              <a:t> (initial supply or accretion)</a:t>
            </a:r>
          </a:p>
          <a:p>
            <a:pPr algn="l"/>
            <a:r>
              <a:rPr lang="en-US" sz="2800" dirty="0">
                <a:solidFill>
                  <a:srgbClr val="FF0000"/>
                </a:solidFill>
              </a:rPr>
              <a:t>      </a:t>
            </a:r>
            <a:r>
              <a:rPr lang="en-US" sz="2800" dirty="0"/>
              <a:t>or </a:t>
            </a:r>
            <a:endParaRPr lang="en-US" sz="2800" dirty="0">
              <a:solidFill>
                <a:srgbClr val="FF0000"/>
              </a:solidFill>
            </a:endParaRPr>
          </a:p>
          <a:p>
            <a:pPr algn="l"/>
            <a:r>
              <a:rPr lang="en-US" sz="2800" dirty="0">
                <a:solidFill>
                  <a:srgbClr val="FF0000"/>
                </a:solidFill>
              </a:rPr>
              <a:t>      </a:t>
            </a:r>
            <a:r>
              <a:rPr lang="en-US" sz="2800" u="sng" dirty="0">
                <a:solidFill>
                  <a:srgbClr val="FF0000"/>
                </a:solidFill>
              </a:rPr>
              <a:t>higher efficiency</a:t>
            </a:r>
            <a:r>
              <a:rPr lang="en-US" sz="2800" dirty="0">
                <a:solidFill>
                  <a:srgbClr val="FF0000"/>
                </a:solidFill>
                <a:ea typeface="Times" pitchFamily="-108" charset="0"/>
                <a:cs typeface="Times" pitchFamily="-108" charset="0"/>
              </a:rPr>
              <a:t> gas </a:t>
            </a:r>
            <a:r>
              <a:rPr lang="en-US" sz="2800" dirty="0" err="1">
                <a:solidFill>
                  <a:srgbClr val="FF0000"/>
                </a:solidFill>
                <a:ea typeface="Times" pitchFamily="-108" charset="0"/>
                <a:cs typeface="Times" pitchFamily="-108" charset="0"/>
                <a:sym typeface="Wingdings" pitchFamily="-108" charset="2"/>
              </a:rPr>
              <a:t></a:t>
            </a:r>
            <a:r>
              <a:rPr lang="en-US" sz="2800" dirty="0">
                <a:solidFill>
                  <a:srgbClr val="FF0000"/>
                </a:solidFill>
                <a:ea typeface="Times" pitchFamily="-108" charset="0"/>
                <a:cs typeface="Times" pitchFamily="-108" charset="0"/>
                <a:sym typeface="Wingdings" pitchFamily="-108" charset="2"/>
              </a:rPr>
              <a:t> stars</a:t>
            </a:r>
            <a:r>
              <a:rPr lang="en-US" sz="2800" dirty="0">
                <a:solidFill>
                  <a:srgbClr val="FF0000"/>
                </a:solidFill>
                <a:ea typeface="Times" pitchFamily="-108" charset="0"/>
                <a:cs typeface="Times" pitchFamily="-108" charset="0"/>
              </a:rPr>
              <a:t> , AGN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en-US" sz="2800" dirty="0">
                <a:solidFill>
                  <a:srgbClr val="FF0000"/>
                </a:solidFill>
              </a:rPr>
              <a:t>             </a:t>
            </a:r>
            <a:r>
              <a:rPr lang="en-US" sz="2800" dirty="0"/>
              <a:t>starbursts – merging </a:t>
            </a:r>
            <a:r>
              <a:rPr lang="en-US" sz="2800" dirty="0" smtClean="0"/>
              <a:t>?</a:t>
            </a:r>
          </a:p>
          <a:p>
            <a:pPr algn="l"/>
            <a:endParaRPr lang="en-US" sz="2800" dirty="0" smtClean="0">
              <a:solidFill>
                <a:srgbClr val="FF0000"/>
              </a:solidFill>
            </a:endParaRPr>
          </a:p>
          <a:p>
            <a:pPr algn="l"/>
            <a:r>
              <a:rPr lang="en-US" sz="2800" dirty="0" smtClean="0"/>
              <a:t>also morphological driver</a:t>
            </a:r>
          </a:p>
          <a:p>
            <a:pPr algn="l"/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young_scoville_p28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76200"/>
            <a:ext cx="6665913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>Observed SEDs   </a:t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>Low-z ULIRGs  Sanders etal 88                        L</a:t>
            </a:r>
            <a:r>
              <a:rPr lang="en-US" baseline="-25000" smtClean="0">
                <a:ea typeface="ヒラギノ角ゴ Pro W3" pitchFamily="-108" charset="-128"/>
                <a:cs typeface="ヒラギノ角ゴ Pro W3" pitchFamily="-108" charset="-128"/>
              </a:rPr>
              <a:t>IR</a:t>
            </a: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> / M</a:t>
            </a:r>
            <a:r>
              <a:rPr lang="en-US" baseline="-25000" smtClean="0">
                <a:ea typeface="ヒラギノ角ゴ Pro W3" pitchFamily="-108" charset="-128"/>
                <a:cs typeface="ヒラギノ角ゴ Pro W3" pitchFamily="-108" charset="-128"/>
              </a:rPr>
              <a:t>H2</a:t>
            </a:r>
            <a:endParaRPr lang="en-US" smtClean="0">
              <a:ea typeface="ヒラギノ角ゴ Pro W3" pitchFamily="-108" charset="-128"/>
              <a:cs typeface="ヒラギノ角ゴ Pro W3" pitchFamily="-108" charset="-128"/>
            </a:endParaRPr>
          </a:p>
        </p:txBody>
      </p:sp>
      <p:pic>
        <p:nvPicPr>
          <p:cNvPr id="4" name="Picture 3" descr="sanders88_p21.pdf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493395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pic>
        <p:nvPicPr>
          <p:cNvPr id="5" name="Picture 4" descr="sanders88_p2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838200"/>
            <a:ext cx="43180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pic>
        <p:nvPicPr>
          <p:cNvPr id="6" name="Picture 5" descr="san91_p8.pdf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4038600"/>
            <a:ext cx="44958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27025" y="152400"/>
            <a:ext cx="8054975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2 modes of star formation :</a:t>
            </a:r>
          </a:p>
          <a:p>
            <a:pPr algn="l">
              <a:spcBef>
                <a:spcPct val="50000"/>
              </a:spcBef>
            </a:pPr>
            <a:endParaRPr lang="en-US" dirty="0"/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sym typeface="Symbol" pitchFamily="-108" charset="2"/>
              </a:rPr>
              <a:t>   quiescent SF  -- slow / inefficient (~2% per </a:t>
            </a:r>
            <a:r>
              <a:rPr lang="en-US" dirty="0" err="1">
                <a:solidFill>
                  <a:srgbClr val="FF0000"/>
                </a:solidFill>
                <a:sym typeface="Symbol" pitchFamily="-108" charset="2"/>
              </a:rPr>
              <a:t>f-f</a:t>
            </a:r>
            <a:r>
              <a:rPr lang="en-US" dirty="0">
                <a:solidFill>
                  <a:srgbClr val="FF0000"/>
                </a:solidFill>
                <a:sym typeface="Symbol" pitchFamily="-108" charset="2"/>
              </a:rPr>
              <a:t> time)</a:t>
            </a:r>
          </a:p>
          <a:p>
            <a:pPr algn="l">
              <a:spcBef>
                <a:spcPct val="50000"/>
              </a:spcBef>
            </a:pPr>
            <a:endParaRPr lang="en-US" dirty="0">
              <a:solidFill>
                <a:srgbClr val="FF0000"/>
              </a:solidFill>
              <a:sym typeface="Symbol" pitchFamily="-108" charset="2"/>
            </a:endParaRPr>
          </a:p>
          <a:p>
            <a:pPr algn="l">
              <a:spcBef>
                <a:spcPct val="50000"/>
              </a:spcBef>
            </a:pPr>
            <a:r>
              <a:rPr lang="en-US" dirty="0">
                <a:sym typeface="Symbol" pitchFamily="-108" charset="2"/>
              </a:rPr>
              <a:t>      &lt; </a:t>
            </a:r>
            <a:r>
              <a:rPr lang="en-US" dirty="0" err="1">
                <a:sym typeface="Symbol" pitchFamily="-108" charset="2"/>
              </a:rPr>
              <a:t>τ</a:t>
            </a:r>
            <a:r>
              <a:rPr lang="en-US" baseline="-25000" dirty="0" err="1">
                <a:sym typeface="Symbol" pitchFamily="-108" charset="2"/>
              </a:rPr>
              <a:t>dep</a:t>
            </a:r>
            <a:r>
              <a:rPr lang="en-US" baseline="-25000" dirty="0">
                <a:sym typeface="Symbol" pitchFamily="-108" charset="2"/>
              </a:rPr>
              <a:t>. </a:t>
            </a:r>
            <a:r>
              <a:rPr lang="en-US" dirty="0">
                <a:sym typeface="Symbol" pitchFamily="-108" charset="2"/>
              </a:rPr>
              <a:t>&gt; </a:t>
            </a:r>
            <a:r>
              <a:rPr lang="en-US" baseline="-25000" dirty="0">
                <a:sym typeface="Symbol" pitchFamily="-108" charset="2"/>
              </a:rPr>
              <a:t> </a:t>
            </a:r>
            <a:r>
              <a:rPr lang="en-US" dirty="0">
                <a:sym typeface="Symbol" pitchFamily="-108" charset="2"/>
              </a:rPr>
              <a:t>~ </a:t>
            </a:r>
            <a:r>
              <a:rPr lang="en-US" dirty="0" err="1">
                <a:sym typeface="Symbol" pitchFamily="-108" charset="2"/>
              </a:rPr>
              <a:t>M</a:t>
            </a:r>
            <a:r>
              <a:rPr lang="en-US" baseline="-25000" dirty="0" err="1">
                <a:sym typeface="Symbol" pitchFamily="-108" charset="2"/>
              </a:rPr>
              <a:t>gas</a:t>
            </a:r>
            <a:r>
              <a:rPr lang="en-US" dirty="0">
                <a:sym typeface="Symbol" pitchFamily="-108" charset="2"/>
              </a:rPr>
              <a:t>/SFR ~ 3x10</a:t>
            </a:r>
            <a:r>
              <a:rPr lang="en-US" baseline="30000" dirty="0">
                <a:sym typeface="Symbol" pitchFamily="-108" charset="2"/>
              </a:rPr>
              <a:t>9</a:t>
            </a:r>
            <a:r>
              <a:rPr lang="en-US" dirty="0">
                <a:sym typeface="Symbol" pitchFamily="-108" charset="2"/>
              </a:rPr>
              <a:t>/3M</a:t>
            </a:r>
            <a:r>
              <a:rPr lang="en-US" baseline="-25000" dirty="0">
                <a:latin typeface="Wingdings" pitchFamily="-108" charset="2"/>
                <a:ea typeface="Wingdings" pitchFamily="-108" charset="2"/>
                <a:cs typeface="Wingdings" pitchFamily="-108" charset="2"/>
                <a:sym typeface="Symbol" pitchFamily="-108" charset="2"/>
              </a:rPr>
              <a:t></a:t>
            </a:r>
            <a:r>
              <a:rPr lang="en-US" dirty="0">
                <a:sym typeface="Symbol" pitchFamily="-108" charset="2"/>
              </a:rPr>
              <a:t> yr</a:t>
            </a:r>
            <a:r>
              <a:rPr lang="en-US" baseline="30000" dirty="0">
                <a:sym typeface="Symbol" pitchFamily="-108" charset="2"/>
              </a:rPr>
              <a:t>-1</a:t>
            </a:r>
            <a:r>
              <a:rPr lang="en-US" dirty="0">
                <a:sym typeface="Symbol" pitchFamily="-108" charset="2"/>
              </a:rPr>
              <a:t> ~ </a:t>
            </a:r>
            <a:r>
              <a:rPr lang="en-US" dirty="0" smtClean="0">
                <a:solidFill>
                  <a:srgbClr val="FF0000"/>
                </a:solidFill>
                <a:sym typeface="Symbol" pitchFamily="-108" charset="2"/>
              </a:rPr>
              <a:t>1</a:t>
            </a:r>
            <a:r>
              <a:rPr lang="en-US" baseline="30000" dirty="0" smtClean="0">
                <a:solidFill>
                  <a:srgbClr val="FF0000"/>
                </a:solidFill>
                <a:sym typeface="Symbol" pitchFamily="-108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Symbol" pitchFamily="-108" charset="2"/>
              </a:rPr>
              <a:t>G</a:t>
            </a:r>
            <a:r>
              <a:rPr lang="en-US" dirty="0" err="1" smtClean="0">
                <a:solidFill>
                  <a:srgbClr val="FF0000"/>
                </a:solidFill>
                <a:sym typeface="Symbol" pitchFamily="-108" charset="2"/>
              </a:rPr>
              <a:t>yr</a:t>
            </a:r>
            <a:r>
              <a:rPr lang="en-US" dirty="0" smtClean="0">
                <a:sym typeface="Symbol" pitchFamily="-108" charset="2"/>
              </a:rPr>
              <a:t> </a:t>
            </a:r>
            <a:r>
              <a:rPr lang="en-US" dirty="0">
                <a:sym typeface="Symbol" pitchFamily="-108" charset="2"/>
              </a:rPr>
              <a:t>for MW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sym typeface="Symbol" pitchFamily="-108" charset="2"/>
              </a:rPr>
              <a:t>                  </a:t>
            </a:r>
            <a:endParaRPr lang="en-US" dirty="0">
              <a:solidFill>
                <a:srgbClr val="FF0000"/>
              </a:solidFill>
            </a:endParaRPr>
          </a:p>
          <a:p>
            <a:pPr algn="l">
              <a:spcBef>
                <a:spcPct val="50000"/>
              </a:spcBef>
            </a:pPr>
            <a:endParaRPr lang="en-US" dirty="0">
              <a:solidFill>
                <a:srgbClr val="FF0000"/>
              </a:solidFill>
            </a:endParaRPr>
          </a:p>
          <a:p>
            <a:pPr algn="l"/>
            <a:r>
              <a:rPr lang="en-US" dirty="0">
                <a:solidFill>
                  <a:srgbClr val="FF0000"/>
                </a:solidFill>
              </a:rPr>
              <a:t>   starbursts -- </a:t>
            </a:r>
            <a:r>
              <a:rPr lang="en-US" dirty="0">
                <a:solidFill>
                  <a:srgbClr val="FF0000"/>
                </a:solidFill>
                <a:sym typeface="Symbol" pitchFamily="-108" charset="2"/>
              </a:rPr>
              <a:t>dynamically triggered &amp; </a:t>
            </a:r>
            <a:r>
              <a:rPr lang="en-US" dirty="0">
                <a:solidFill>
                  <a:srgbClr val="FF0000"/>
                </a:solidFill>
              </a:rPr>
              <a:t>have a max. rate !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   </a:t>
            </a:r>
            <a:endParaRPr lang="en-US" dirty="0"/>
          </a:p>
          <a:p>
            <a:pPr algn="l"/>
            <a:r>
              <a:rPr lang="en-US" dirty="0">
                <a:sym typeface="Symbol" pitchFamily="-108" charset="2"/>
              </a:rPr>
              <a:t>      τ</a:t>
            </a:r>
            <a:r>
              <a:rPr lang="en-US" baseline="-25000" dirty="0">
                <a:sym typeface="Symbol" pitchFamily="-108" charset="2"/>
              </a:rPr>
              <a:t>SF    </a:t>
            </a:r>
            <a:r>
              <a:rPr lang="en-US" dirty="0">
                <a:sym typeface="Symbol" pitchFamily="-108" charset="2"/>
              </a:rPr>
              <a:t>&lt;     0.1 &lt; </a:t>
            </a:r>
            <a:r>
              <a:rPr lang="en-US" dirty="0" err="1">
                <a:sym typeface="Symbol" pitchFamily="-108" charset="2"/>
              </a:rPr>
              <a:t>τ</a:t>
            </a:r>
            <a:r>
              <a:rPr lang="en-US" baseline="-25000" dirty="0" err="1">
                <a:sym typeface="Symbol" pitchFamily="-108" charset="2"/>
              </a:rPr>
              <a:t>dep</a:t>
            </a:r>
            <a:r>
              <a:rPr lang="en-US" baseline="-25000" dirty="0">
                <a:sym typeface="Symbol" pitchFamily="-108" charset="2"/>
              </a:rPr>
              <a:t>. </a:t>
            </a:r>
            <a:r>
              <a:rPr lang="en-US" dirty="0">
                <a:sym typeface="Symbol" pitchFamily="-108" charset="2"/>
              </a:rPr>
              <a:t>&gt; </a:t>
            </a:r>
            <a:r>
              <a:rPr lang="en-US" dirty="0" smtClean="0">
                <a:sym typeface="Symbol" pitchFamily="-108" charset="2"/>
              </a:rPr>
              <a:t> ~ </a:t>
            </a:r>
            <a:r>
              <a:rPr lang="en-US" dirty="0" smtClean="0">
                <a:solidFill>
                  <a:srgbClr val="FF0000"/>
                </a:solidFill>
                <a:sym typeface="Symbol" pitchFamily="-108" charset="2"/>
              </a:rPr>
              <a:t>100 </a:t>
            </a:r>
            <a:r>
              <a:rPr lang="en-US" dirty="0" err="1" smtClean="0">
                <a:solidFill>
                  <a:srgbClr val="FF0000"/>
                </a:solidFill>
                <a:sym typeface="Symbol" pitchFamily="-108" charset="2"/>
              </a:rPr>
              <a:t>Myr</a:t>
            </a:r>
            <a:r>
              <a:rPr lang="en-US" dirty="0" smtClean="0">
                <a:solidFill>
                  <a:srgbClr val="FF0000"/>
                </a:solidFill>
                <a:sym typeface="Symbol" pitchFamily="-108" charset="2"/>
              </a:rPr>
              <a:t> </a:t>
            </a:r>
            <a:endParaRPr lang="en-US" dirty="0">
              <a:solidFill>
                <a:srgbClr val="FF0000"/>
              </a:solidFill>
              <a:sym typeface="Symbol" pitchFamily="-108" charset="2"/>
            </a:endParaRPr>
          </a:p>
          <a:p>
            <a:pPr algn="l"/>
            <a:r>
              <a:rPr lang="en-US" dirty="0">
                <a:solidFill>
                  <a:srgbClr val="FF0000"/>
                </a:solidFill>
                <a:sym typeface="Symbol" pitchFamily="-108" charset="2"/>
              </a:rPr>
              <a:t>         </a:t>
            </a:r>
            <a:endParaRPr lang="en-US" dirty="0">
              <a:solidFill>
                <a:srgbClr val="FF0000"/>
              </a:solidFill>
            </a:endParaRPr>
          </a:p>
          <a:p>
            <a:pPr algn="l"/>
            <a:r>
              <a:rPr lang="en-US" dirty="0">
                <a:solidFill>
                  <a:srgbClr val="FF0000"/>
                </a:solidFill>
              </a:rPr>
              <a:t>         e.g.   </a:t>
            </a:r>
            <a:r>
              <a:rPr lang="en-US" dirty="0" err="1">
                <a:solidFill>
                  <a:srgbClr val="FF0000"/>
                </a:solidFill>
              </a:rPr>
              <a:t>ULIRGs</a:t>
            </a:r>
            <a:r>
              <a:rPr lang="en-US" dirty="0">
                <a:solidFill>
                  <a:srgbClr val="FF0000"/>
                </a:solidFill>
              </a:rPr>
              <a:t> &amp; spiral arms </a:t>
            </a:r>
            <a:r>
              <a:rPr lang="en-US" dirty="0" err="1">
                <a:solidFill>
                  <a:srgbClr val="FF0000"/>
                </a:solidFill>
              </a:rPr>
              <a:t>vs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interarms</a:t>
            </a:r>
            <a:r>
              <a:rPr lang="en-US" dirty="0"/>
              <a:t> 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 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9"/>
          <p:cNvSpPr txBox="1">
            <a:spLocks noChangeArrowheads="1"/>
          </p:cNvSpPr>
          <p:nvPr/>
        </p:nvSpPr>
        <p:spPr bwMode="auto">
          <a:xfrm>
            <a:off x="152400" y="152400"/>
            <a:ext cx="8345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buClr>
                <a:srgbClr val="FF6600"/>
              </a:buClr>
              <a:buSzPct val="150000"/>
            </a:pPr>
            <a:r>
              <a:rPr lang="en-US">
                <a:ea typeface="Century Gothic" pitchFamily="-108" charset="0"/>
                <a:cs typeface="Century Gothic" pitchFamily="-108" charset="0"/>
              </a:rPr>
              <a:t>w/i  galaxies: H</a:t>
            </a:r>
            <a:r>
              <a:rPr lang="en-US" baseline="-25000">
                <a:ea typeface="Century Gothic" pitchFamily="-108" charset="0"/>
                <a:cs typeface="Century Gothic" pitchFamily="-108" charset="0"/>
              </a:rPr>
              <a:t>2</a:t>
            </a:r>
            <a:r>
              <a:rPr lang="en-US">
                <a:ea typeface="Century Gothic" pitchFamily="-108" charset="0"/>
                <a:cs typeface="Century Gothic" pitchFamily="-108" charset="0"/>
              </a:rPr>
              <a:t> has clearer relationship to SF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1219200" y="4953000"/>
            <a:ext cx="2671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log HI Surface Density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 rot="16200000">
            <a:off x="-1123156" y="2861469"/>
            <a:ext cx="2855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log SFR Surface Density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5867400" y="5029200"/>
            <a:ext cx="2698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log H2 Surface Density</a:t>
            </a:r>
          </a:p>
        </p:txBody>
      </p:sp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4443413" y="2005013"/>
            <a:ext cx="152400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1" name="Text Box 9"/>
          <p:cNvSpPr txBox="1">
            <a:spLocks noChangeArrowheads="1"/>
          </p:cNvSpPr>
          <p:nvPr/>
        </p:nvSpPr>
        <p:spPr bwMode="auto">
          <a:xfrm rot="-5400000">
            <a:off x="3363119" y="2704307"/>
            <a:ext cx="216058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entury Gothic" pitchFamily="-108" charset="0"/>
              </a:rPr>
              <a:t>log SFR Surface Density</a:t>
            </a:r>
            <a:endParaRPr lang="en-US" sz="1600">
              <a:latin typeface="Century Gothic" pitchFamily="-108" charset="0"/>
            </a:endParaRPr>
          </a:p>
        </p:txBody>
      </p:sp>
      <p:pic>
        <p:nvPicPr>
          <p:cNvPr id="26632" name="Picture 10" descr="test"/>
          <p:cNvPicPr>
            <a:picLocks noChangeAspect="1" noChangeArrowheads="1"/>
          </p:cNvPicPr>
          <p:nvPr/>
        </p:nvPicPr>
        <p:blipFill>
          <a:blip r:embed="rId3"/>
          <a:srcRect t="5365"/>
          <a:stretch>
            <a:fillRect/>
          </a:stretch>
        </p:blipFill>
        <p:spPr bwMode="auto">
          <a:xfrm>
            <a:off x="609600" y="990600"/>
            <a:ext cx="409098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 Box 13"/>
          <p:cNvSpPr txBox="1">
            <a:spLocks noChangeArrowheads="1"/>
          </p:cNvSpPr>
          <p:nvPr/>
        </p:nvSpPr>
        <p:spPr bwMode="auto">
          <a:xfrm>
            <a:off x="3529013" y="1928813"/>
            <a:ext cx="3556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entury Gothic" pitchFamily="-108" charset="0"/>
              </a:rPr>
              <a:t>HI</a:t>
            </a:r>
          </a:p>
        </p:txBody>
      </p:sp>
      <p:pic>
        <p:nvPicPr>
          <p:cNvPr id="26634" name="Picture 15" descr="tes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8875" y="996950"/>
            <a:ext cx="4022725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 Box 17"/>
          <p:cNvSpPr txBox="1">
            <a:spLocks noChangeArrowheads="1"/>
          </p:cNvSpPr>
          <p:nvPr/>
        </p:nvSpPr>
        <p:spPr bwMode="auto">
          <a:xfrm>
            <a:off x="6653213" y="1928813"/>
            <a:ext cx="369887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entury Gothic" pitchFamily="-108" charset="0"/>
              </a:rPr>
              <a:t>H</a:t>
            </a:r>
            <a:r>
              <a:rPr lang="en-US" sz="1400" baseline="-25000">
                <a:latin typeface="Century Gothic" pitchFamily="-108" charset="0"/>
              </a:rPr>
              <a:t>2</a:t>
            </a:r>
            <a:endParaRPr lang="en-US" sz="1400">
              <a:latin typeface="Century Gothic" pitchFamily="-108" charset="0"/>
            </a:endParaRPr>
          </a:p>
        </p:txBody>
      </p:sp>
      <p:sp>
        <p:nvSpPr>
          <p:cNvPr id="26636" name="TextBox 12"/>
          <p:cNvSpPr txBox="1">
            <a:spLocks noChangeArrowheads="1"/>
          </p:cNvSpPr>
          <p:nvPr/>
        </p:nvSpPr>
        <p:spPr bwMode="auto">
          <a:xfrm>
            <a:off x="5322888" y="5638800"/>
            <a:ext cx="1658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/>
              <a:t> Bigiel etal 08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57400" y="6248400"/>
            <a:ext cx="65770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 little H</a:t>
            </a:r>
            <a:r>
              <a:rPr lang="en-US" baseline="-25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data in outer disks where HI dominates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7772400" cy="1470025"/>
          </a:xfrm>
        </p:spPr>
        <p:txBody>
          <a:bodyPr/>
          <a:lstStyle/>
          <a:p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>Leroy etal 2013            30 local disk galaxies</a:t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> </a:t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>    </a:t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endParaRPr lang="en-US" smtClean="0">
              <a:ea typeface="ヒラギノ角ゴ Pro W3" pitchFamily="-108" charset="-128"/>
              <a:cs typeface="ヒラギノ角ゴ Pro W3" pitchFamily="-108" charset="-128"/>
            </a:endParaRPr>
          </a:p>
        </p:txBody>
      </p:sp>
      <p:pic>
        <p:nvPicPr>
          <p:cNvPr id="28675" name="Picture 5" descr="leroy_p9.jp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81000"/>
            <a:ext cx="56388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1682844" y="6019800"/>
            <a:ext cx="62307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sym typeface="Wingdings" pitchFamily="-108" charset="2"/>
              </a:rPr>
              <a:t></a:t>
            </a:r>
            <a:r>
              <a:rPr lang="en-US" sz="2800" dirty="0">
                <a:sym typeface="Wingdings" pitchFamily="-108" charset="2"/>
              </a:rPr>
              <a:t> SFR </a:t>
            </a:r>
            <a:r>
              <a:rPr lang="en-US" sz="2800" dirty="0" err="1">
                <a:sym typeface="Wingdings" pitchFamily="-108" charset="2"/>
              </a:rPr>
              <a:t>α</a:t>
            </a:r>
            <a:r>
              <a:rPr lang="en-US" sz="2800" dirty="0">
                <a:sym typeface="Wingdings" pitchFamily="-108" charset="2"/>
              </a:rPr>
              <a:t> </a:t>
            </a:r>
            <a:r>
              <a:rPr lang="en-US" sz="2800" dirty="0" err="1">
                <a:sym typeface="Wingdings" pitchFamily="-108" charset="2"/>
              </a:rPr>
              <a:t>M</a:t>
            </a:r>
            <a:r>
              <a:rPr lang="en-US" sz="2800" baseline="-25000" dirty="0" err="1">
                <a:sym typeface="Wingdings" pitchFamily="-108" charset="2"/>
              </a:rPr>
              <a:t>mol</a:t>
            </a:r>
            <a:r>
              <a:rPr lang="en-US" sz="2800" dirty="0">
                <a:sym typeface="Wingdings" pitchFamily="-108" charset="2"/>
              </a:rPr>
              <a:t>     </a:t>
            </a:r>
            <a:r>
              <a:rPr lang="en-US" sz="2800" dirty="0" err="1">
                <a:sym typeface="Wingdings" pitchFamily="-108" charset="2"/>
              </a:rPr>
              <a:t>i.e</a:t>
            </a:r>
            <a:r>
              <a:rPr lang="en-US" sz="2800" dirty="0" smtClean="0">
                <a:sym typeface="Wingdings" pitchFamily="-108" charset="2"/>
              </a:rPr>
              <a:t>    </a:t>
            </a:r>
            <a:r>
              <a:rPr lang="en-US" sz="3200" dirty="0" smtClean="0">
                <a:sym typeface="Wingdings" pitchFamily="-108" charset="2"/>
              </a:rPr>
              <a:t>linear </a:t>
            </a:r>
            <a:r>
              <a:rPr lang="en-US" sz="3200" dirty="0">
                <a:sym typeface="Wingdings" pitchFamily="-108" charset="2"/>
              </a:rPr>
              <a:t>SFR law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28600"/>
            <a:ext cx="7447121" cy="6001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lessons from low </a:t>
            </a:r>
            <a:r>
              <a:rPr lang="en-US" dirty="0" err="1" smtClean="0"/>
              <a:t>z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HI saturates at ~ 10</a:t>
            </a:r>
            <a:r>
              <a:rPr lang="en-US" baseline="30000" dirty="0" smtClean="0"/>
              <a:t>21</a:t>
            </a:r>
            <a:r>
              <a:rPr lang="en-US" dirty="0" smtClean="0"/>
              <a:t> , extra </a:t>
            </a:r>
            <a:r>
              <a:rPr lang="en-US" dirty="0" err="1" smtClean="0"/>
              <a:t>Σ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H</a:t>
            </a:r>
            <a:r>
              <a:rPr lang="en-US" baseline="-25000" dirty="0" smtClean="0">
                <a:sym typeface="Wingdings"/>
              </a:rPr>
              <a:t>2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 gas – self-</a:t>
            </a:r>
            <a:r>
              <a:rPr lang="en-US" dirty="0" err="1" smtClean="0"/>
              <a:t>grav</a:t>
            </a:r>
            <a:r>
              <a:rPr lang="en-US" dirty="0" smtClean="0"/>
              <a:t>. , not pressure eq. </a:t>
            </a:r>
          </a:p>
          <a:p>
            <a:pPr algn="l"/>
            <a:r>
              <a:rPr lang="en-US" dirty="0" smtClean="0"/>
              <a:t>               </a:t>
            </a:r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hard to change SFR , hard to disrupt</a:t>
            </a:r>
          </a:p>
          <a:p>
            <a:pPr algn="l"/>
            <a:endParaRPr lang="en-US" dirty="0" smtClean="0">
              <a:sym typeface="Wingdings"/>
            </a:endParaRPr>
          </a:p>
          <a:p>
            <a:pPr algn="l"/>
            <a:r>
              <a:rPr lang="en-US" dirty="0" smtClean="0">
                <a:sym typeface="Wingdings"/>
              </a:rPr>
              <a:t>               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long lived (&gt; 100 </a:t>
            </a:r>
            <a:r>
              <a:rPr lang="en-US" dirty="0" err="1" smtClean="0">
                <a:sym typeface="Wingdings"/>
              </a:rPr>
              <a:t>Myr</a:t>
            </a:r>
            <a:r>
              <a:rPr lang="en-US" dirty="0" smtClean="0">
                <a:sym typeface="Wingdings"/>
              </a:rPr>
              <a:t>) , but </a:t>
            </a:r>
            <a:r>
              <a:rPr lang="en-US" dirty="0" err="1" smtClean="0">
                <a:sym typeface="Wingdings"/>
              </a:rPr>
              <a:t>turb</a:t>
            </a:r>
            <a:r>
              <a:rPr lang="en-US" dirty="0" smtClean="0">
                <a:sym typeface="Wingdings"/>
              </a:rPr>
              <a:t>. energy ??</a:t>
            </a:r>
          </a:p>
          <a:p>
            <a:pPr algn="l"/>
            <a:endParaRPr lang="en-US" dirty="0" smtClean="0">
              <a:sym typeface="Wingdings"/>
            </a:endParaRPr>
          </a:p>
          <a:p>
            <a:pPr algn="l"/>
            <a:r>
              <a:rPr lang="en-US" dirty="0" smtClean="0">
                <a:sym typeface="Wingdings"/>
              </a:rPr>
              <a:t>but SFE can be changed (spiral arms, mergers) </a:t>
            </a:r>
          </a:p>
          <a:p>
            <a:pPr algn="l"/>
            <a:r>
              <a:rPr lang="en-US" dirty="0" smtClean="0">
                <a:sym typeface="Wingdings"/>
              </a:rPr>
              <a:t>               dynamics </a:t>
            </a:r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compression @ &gt; 5-10 km/</a:t>
            </a:r>
            <a:r>
              <a:rPr lang="en-US" dirty="0" err="1" smtClean="0">
                <a:sym typeface="Wingdings"/>
              </a:rPr>
              <a:t>s</a:t>
            </a:r>
            <a:endParaRPr lang="en-US" dirty="0" smtClean="0">
              <a:sym typeface="Wingdings"/>
            </a:endParaRPr>
          </a:p>
          <a:p>
            <a:pPr algn="l"/>
            <a:endParaRPr lang="en-US" dirty="0" smtClean="0">
              <a:sym typeface="Wingdings"/>
            </a:endParaRPr>
          </a:p>
          <a:p>
            <a:pPr algn="l"/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 SF </a:t>
            </a:r>
            <a:r>
              <a:rPr lang="en-US" dirty="0" err="1" smtClean="0">
                <a:sym typeface="Wingdings"/>
              </a:rPr>
              <a:t>w</a:t>
            </a:r>
            <a:r>
              <a:rPr lang="en-US" dirty="0" smtClean="0">
                <a:sym typeface="Wingdings"/>
              </a:rPr>
              <a:t>/ 2 modes : quiescent (linear </a:t>
            </a:r>
            <a:r>
              <a:rPr lang="en-US" dirty="0" err="1" smtClean="0">
                <a:sym typeface="Wingdings"/>
              </a:rPr>
              <a:t>w</a:t>
            </a:r>
            <a:r>
              <a:rPr lang="en-US" dirty="0" smtClean="0">
                <a:sym typeface="Wingdings"/>
              </a:rPr>
              <a:t>/ 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</a:t>
            </a:r>
          </a:p>
          <a:p>
            <a:pPr algn="l"/>
            <a:r>
              <a:rPr lang="en-US" dirty="0" smtClean="0">
                <a:sym typeface="Wingdings"/>
              </a:rPr>
              <a:t>                                  dynamically driven</a:t>
            </a:r>
          </a:p>
          <a:p>
            <a:pPr algn="l"/>
            <a:endParaRPr lang="en-US" dirty="0" smtClean="0">
              <a:sym typeface="Wingdings"/>
            </a:endParaRPr>
          </a:p>
          <a:p>
            <a:pPr algn="l"/>
            <a:r>
              <a:rPr lang="en-US" dirty="0" smtClean="0">
                <a:sym typeface="Wingdings"/>
              </a:rPr>
              <a:t>accretion required </a:t>
            </a:r>
            <a:r>
              <a:rPr lang="en-US" dirty="0" err="1" smtClean="0">
                <a:sym typeface="Wingdings"/>
              </a:rPr>
              <a:t></a:t>
            </a:r>
            <a:r>
              <a:rPr lang="en-US" dirty="0" smtClean="0">
                <a:sym typeface="Wingdings"/>
              </a:rPr>
              <a:t> few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 </a:t>
            </a:r>
            <a:r>
              <a:rPr lang="en-US" dirty="0" smtClean="0">
                <a:latin typeface="Times"/>
                <a:ea typeface="Wingdings"/>
                <a:cs typeface="Times"/>
                <a:sym typeface="Wingdings"/>
              </a:rPr>
              <a:t>yr</a:t>
            </a:r>
            <a:r>
              <a:rPr lang="en-US" baseline="30000" dirty="0" smtClean="0">
                <a:latin typeface="Times"/>
                <a:ea typeface="Wingdings"/>
                <a:cs typeface="Times"/>
                <a:sym typeface="Wingdings"/>
              </a:rPr>
              <a:t>-1 </a:t>
            </a:r>
            <a:r>
              <a:rPr lang="en-US" dirty="0" smtClean="0">
                <a:latin typeface="Times"/>
                <a:ea typeface="Wingdings"/>
                <a:cs typeface="Times"/>
                <a:sym typeface="Wingdings"/>
              </a:rPr>
              <a:t> for MW</a:t>
            </a:r>
            <a:endParaRPr lang="en-US" baseline="30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figures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22475"/>
            <a:ext cx="8323263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1750" y="6324600"/>
            <a:ext cx="3649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/>
                </a:solidFill>
                <a:ea typeface="Times" pitchFamily="-108" charset="0"/>
                <a:cs typeface="Times" pitchFamily="-108" charset="0"/>
              </a:rPr>
              <a:t>Rodighiero </a:t>
            </a:r>
            <a:r>
              <a:rPr lang="ja-JP" altLang="en-US" sz="2000">
                <a:solidFill>
                  <a:schemeClr val="tx1"/>
                </a:solidFill>
                <a:ea typeface="Times" pitchFamily="-108" charset="0"/>
                <a:cs typeface="Times" pitchFamily="-108" charset="0"/>
              </a:rPr>
              <a:t>‘</a:t>
            </a:r>
            <a:r>
              <a:rPr lang="en-US" altLang="ja-JP" sz="2000">
                <a:solidFill>
                  <a:schemeClr val="tx1"/>
                </a:solidFill>
                <a:ea typeface="Times" pitchFamily="-108" charset="0"/>
                <a:cs typeface="Times" pitchFamily="-108" charset="0"/>
              </a:rPr>
              <a:t>11, Sargent etal </a:t>
            </a:r>
            <a:r>
              <a:rPr lang="ja-JP" altLang="en-US" sz="2000">
                <a:solidFill>
                  <a:schemeClr val="tx1"/>
                </a:solidFill>
                <a:ea typeface="Times" pitchFamily="-108" charset="0"/>
                <a:cs typeface="Times" pitchFamily="-108" charset="0"/>
              </a:rPr>
              <a:t>‘</a:t>
            </a:r>
            <a:r>
              <a:rPr lang="en-US" altLang="ja-JP" sz="2000">
                <a:solidFill>
                  <a:schemeClr val="tx1"/>
                </a:solidFill>
                <a:ea typeface="Times" pitchFamily="-108" charset="0"/>
                <a:cs typeface="Times" pitchFamily="-108" charset="0"/>
              </a:rPr>
              <a:t>12</a:t>
            </a:r>
            <a:endParaRPr lang="en-US" sz="2000">
              <a:solidFill>
                <a:schemeClr val="tx1"/>
              </a:solidFill>
              <a:ea typeface="Times" pitchFamily="-108" charset="0"/>
              <a:cs typeface="Times" pitchFamily="-108" charset="0"/>
            </a:endParaRPr>
          </a:p>
        </p:txBody>
      </p:sp>
      <p:sp>
        <p:nvSpPr>
          <p:cNvPr id="34820" name="TextBox 6"/>
          <p:cNvSpPr txBox="1">
            <a:spLocks noChangeArrowheads="1"/>
          </p:cNvSpPr>
          <p:nvPr/>
        </p:nvSpPr>
        <p:spPr bwMode="auto">
          <a:xfrm>
            <a:off x="5029200" y="6396038"/>
            <a:ext cx="4222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 </a:t>
            </a:r>
            <a:r>
              <a:rPr lang="en-US" u="sng"/>
              <a:t>need to measure ISM contents</a:t>
            </a:r>
            <a:r>
              <a:rPr lang="en-US"/>
              <a:t>   </a:t>
            </a:r>
          </a:p>
        </p:txBody>
      </p: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381000" y="152400"/>
            <a:ext cx="838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highz galaxies -- 3 populations :</a:t>
            </a:r>
          </a:p>
          <a:p>
            <a:pPr algn="l"/>
            <a:r>
              <a:rPr lang="en-US"/>
              <a:t>                                 quiescent (red) galaxies</a:t>
            </a:r>
          </a:p>
          <a:p>
            <a:pPr algn="l"/>
            <a:r>
              <a:rPr lang="en-US"/>
              <a:t>                                 star forming galaxies (main sequence)</a:t>
            </a:r>
          </a:p>
          <a:p>
            <a:pPr algn="l"/>
            <a:r>
              <a:rPr lang="en-US"/>
              <a:t>                                 starbursts   </a:t>
            </a:r>
          </a:p>
          <a:p>
            <a:pPr algn="l"/>
            <a:r>
              <a:rPr lang="en-US"/>
              <a:t>                      star forming galaxies evolve with z</a:t>
            </a:r>
          </a:p>
          <a:p>
            <a:pPr algn="l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8458200" cy="6096000"/>
          </a:xfrm>
        </p:spPr>
        <p:txBody>
          <a:bodyPr/>
          <a:lstStyle/>
          <a:p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>High z Gas :</a:t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>CO (</a:t>
            </a:r>
            <a:r>
              <a:rPr lang="en-US" u="sng" smtClean="0">
                <a:ea typeface="ヒラギノ角ゴ Pro W3" pitchFamily="-108" charset="-128"/>
                <a:cs typeface="ヒラギノ角ゴ Pro W3" pitchFamily="-108" charset="-128"/>
              </a:rPr>
              <a:t>mostly higher J</a:t>
            </a: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>) , CII (158 μm)</a:t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reviews : Solomon &amp; Vanden Bout ’05 </a:t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          Carilli &amp; Walter 2014</a:t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early detections : QSO’s, lensed sources, SMGs</a:t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later : many individual objects </a:t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surveys – PHIBBS (Tacconi, Genzel, Combes ...)</a:t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SMGs – Ivison, Blain, Smail ..  </a:t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GN20 – Daddi &amp; Hodge ... </a:t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very high z – Walter Riechers Carilli Wang  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carilli_walter_p59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9050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685800" y="304800"/>
            <a:ext cx="61801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cumulative molecular line detections at high z </a:t>
            </a:r>
          </a:p>
          <a:p>
            <a:pPr algn="l"/>
            <a:r>
              <a:rPr lang="en-US"/>
              <a:t> (pre-ALMA - </a:t>
            </a:r>
            <a:r>
              <a:rPr lang="en-US" sz="2000">
                <a:solidFill>
                  <a:schemeClr val="tx1"/>
                </a:solidFill>
              </a:rPr>
              <a:t>Carilli &amp; Walter ’14 </a:t>
            </a:r>
            <a:r>
              <a:rPr lang="en-US" u="sng"/>
              <a:t>)</a:t>
            </a:r>
            <a:endParaRPr lang="en-US" sz="2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illi_walter_p66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546100"/>
            <a:ext cx="6761163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1000" y="0"/>
            <a:ext cx="3119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 contents  from CO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0" y="228600"/>
            <a:ext cx="8905002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/>
              <a:t>SF regulated by inflow, outflow, or HI </a:t>
            </a:r>
            <a:r>
              <a:rPr lang="en-US" sz="2800" dirty="0" err="1">
                <a:sym typeface="Wingdings" pitchFamily="-108" charset="2"/>
              </a:rPr>
              <a:t></a:t>
            </a:r>
            <a:r>
              <a:rPr lang="en-US" sz="2800" dirty="0">
                <a:sym typeface="Wingdings" pitchFamily="-108" charset="2"/>
              </a:rPr>
              <a:t> H</a:t>
            </a:r>
            <a:r>
              <a:rPr lang="en-US" sz="2800" baseline="-25000" dirty="0">
                <a:sym typeface="Wingdings" pitchFamily="-108" charset="2"/>
              </a:rPr>
              <a:t>2</a:t>
            </a:r>
            <a:r>
              <a:rPr lang="en-US" sz="2800" dirty="0"/>
              <a:t> conversion ?</a:t>
            </a:r>
          </a:p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scales of "stellar feedback” ?</a:t>
            </a:r>
          </a:p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SF differences at low and high </a:t>
            </a:r>
            <a:r>
              <a:rPr lang="en-US" sz="2800" dirty="0" err="1"/>
              <a:t>redshift</a:t>
            </a:r>
            <a:r>
              <a:rPr lang="en-US" sz="2800" dirty="0"/>
              <a:t>?</a:t>
            </a:r>
          </a:p>
          <a:p>
            <a:pPr algn="l"/>
            <a:r>
              <a:rPr lang="en-US" sz="2800" dirty="0"/>
              <a:t> </a:t>
            </a:r>
          </a:p>
          <a:p>
            <a:pPr algn="l"/>
            <a:r>
              <a:rPr lang="en-US" sz="2800" dirty="0"/>
              <a:t>accretion and ISM properties vary with space and time?</a:t>
            </a:r>
          </a:p>
          <a:p>
            <a:pPr algn="l"/>
            <a:endParaRPr lang="en-US" sz="2800" dirty="0" smtClean="0"/>
          </a:p>
          <a:p>
            <a:pPr algn="l"/>
            <a:endParaRPr lang="en-US" sz="2800" dirty="0" smtClean="0"/>
          </a:p>
          <a:p>
            <a:pPr algn="l"/>
            <a:endParaRPr lang="en-US" sz="2800" baseline="-25000" dirty="0" smtClean="0">
              <a:solidFill>
                <a:srgbClr val="FF0000"/>
              </a:solidFill>
              <a:ea typeface="ヒラギノ角ゴ Pro W3" pitchFamily="-108" charset="-128"/>
              <a:cs typeface="ヒラギノ角ゴ Pro W3" pitchFamily="-108" charset="-128"/>
              <a:sym typeface="Wingdings" pitchFamily="-108" charset="2"/>
            </a:endParaRPr>
          </a:p>
          <a:p>
            <a:pPr algn="l"/>
            <a:endParaRPr lang="en-US" sz="2800" baseline="-25000" dirty="0">
              <a:solidFill>
                <a:srgbClr val="FF0000"/>
              </a:solidFill>
              <a:ea typeface="ヒラギノ角ゴ Pro W3" pitchFamily="-108" charset="-128"/>
              <a:cs typeface="ヒラギノ角ゴ Pro W3" pitchFamily="-108" charset="-128"/>
              <a:sym typeface="Wingdings" pitchFamily="-108" charset="2"/>
            </a:endParaRPr>
          </a:p>
          <a:p>
            <a:pPr algn="l"/>
            <a:endParaRPr lang="en-US" sz="2800" baseline="-25000" dirty="0" smtClean="0">
              <a:solidFill>
                <a:srgbClr val="FF0000"/>
              </a:solidFill>
              <a:ea typeface="ヒラギノ角ゴ Pro W3" pitchFamily="-108" charset="-128"/>
              <a:cs typeface="ヒラギノ角ゴ Pro W3" pitchFamily="-108" charset="-128"/>
              <a:sym typeface="Wingdings" pitchFamily="-108" charset="2"/>
            </a:endParaRPr>
          </a:p>
          <a:p>
            <a:pPr algn="l"/>
            <a:r>
              <a:rPr lang="en-US" sz="3200" dirty="0" smtClean="0">
                <a:solidFill>
                  <a:srgbClr val="00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physical understanding </a:t>
            </a:r>
            <a:r>
              <a:rPr lang="en-US" dirty="0" smtClean="0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 </a:t>
            </a:r>
            <a:r>
              <a:rPr lang="en-US" sz="2800" baseline="-25000" dirty="0" smtClean="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sz="2800" baseline="-25000" dirty="0" smtClean="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sz="2800" dirty="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zk_e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8" y="533400"/>
            <a:ext cx="2608262" cy="2667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z2qsos_lvg.png"/>
          <p:cNvPicPr>
            <a:picLocks noChangeAspect="1"/>
          </p:cNvPicPr>
          <p:nvPr/>
        </p:nvPicPr>
        <p:blipFill rotWithShape="1">
          <a:blip r:embed="rId4"/>
          <a:srcRect l="48999" r="1000"/>
          <a:stretch/>
        </p:blipFill>
        <p:spPr>
          <a:xfrm>
            <a:off x="6172200" y="533400"/>
            <a:ext cx="2947988" cy="2667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4219" name="Picture 5" descr="coseds-norm-loc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581400"/>
            <a:ext cx="30559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609600" y="3886200"/>
            <a:ext cx="914400" cy="1517650"/>
          </a:xfrm>
          <a:prstGeom prst="rect">
            <a:avLst/>
          </a:prstGeom>
          <a:solidFill>
            <a:srgbClr val="FFFFFF"/>
          </a:solidFill>
          <a:ln w="12700" cap="sq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371600" y="6019800"/>
            <a:ext cx="1069975" cy="29051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kumimoji="1" lang="en-US" sz="1400">
                <a:effectLst>
                  <a:outerShdw blurRad="38100" dist="38100" dir="2700000" algn="tl">
                    <a:srgbClr val="DDDDDD"/>
                  </a:outerShdw>
                </a:effectLst>
                <a:latin typeface="Stone Sans ITC TT-Semi" charset="0"/>
              </a:rPr>
              <a:t>Milky Way</a:t>
            </a:r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 flipV="1">
            <a:off x="1143000" y="2743200"/>
            <a:ext cx="609600" cy="3505200"/>
          </a:xfrm>
          <a:prstGeom prst="line">
            <a:avLst/>
          </a:prstGeom>
          <a:noFill/>
          <a:ln w="44450" cap="sq">
            <a:solidFill>
              <a:schemeClr val="accent2">
                <a:lumMod val="50000"/>
                <a:alpha val="50000"/>
              </a:schemeClr>
            </a:solidFill>
            <a:round/>
            <a:headEnd type="stealth" w="lg" len="lg"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20" name="Picture 26" descr="gn20_sl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533400"/>
            <a:ext cx="2971800" cy="2676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2" name="Line 6"/>
          <p:cNvSpPr>
            <a:spLocks noChangeShapeType="1"/>
          </p:cNvSpPr>
          <p:nvPr/>
        </p:nvSpPr>
        <p:spPr bwMode="auto">
          <a:xfrm flipV="1">
            <a:off x="2133600" y="2590800"/>
            <a:ext cx="2895600" cy="2514600"/>
          </a:xfrm>
          <a:prstGeom prst="line">
            <a:avLst/>
          </a:prstGeom>
          <a:noFill/>
          <a:ln w="44450" cap="sq">
            <a:solidFill>
              <a:schemeClr val="accent2">
                <a:lumMod val="50000"/>
                <a:alpha val="50000"/>
              </a:schemeClr>
            </a:solidFill>
            <a:round/>
            <a:headEnd type="stealth" w="lg" len="lg"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V="1">
            <a:off x="2819400" y="3048000"/>
            <a:ext cx="4191000" cy="1981200"/>
          </a:xfrm>
          <a:prstGeom prst="line">
            <a:avLst/>
          </a:prstGeom>
          <a:noFill/>
          <a:ln w="44450" cap="sq">
            <a:solidFill>
              <a:schemeClr val="accent2">
                <a:lumMod val="50000"/>
                <a:alpha val="50000"/>
              </a:schemeClr>
            </a:solidFill>
            <a:round/>
            <a:headEnd type="stealth" w="lg" len="lg"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6781800" y="685800"/>
            <a:ext cx="152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Stone Sans ITC TT-Semi" charset="0"/>
                <a:cs typeface="Times"/>
              </a:rPr>
              <a:t>z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Stone Sans ITC TT-Semi" charset="0"/>
                <a:cs typeface="Times"/>
              </a:rPr>
              <a:t>=2.6 QSO</a:t>
            </a:r>
            <a:endParaRPr lang="en-US" dirty="0">
              <a:solidFill>
                <a:srgbClr val="000073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/>
              <a:ea typeface="Stone Sans ITC TT-Semi" charset="0"/>
              <a:cs typeface="Times"/>
            </a:endParaRPr>
          </a:p>
        </p:txBody>
      </p:sp>
      <p:sp>
        <p:nvSpPr>
          <p:cNvPr id="126980" name="Text Box 6"/>
          <p:cNvSpPr txBox="1">
            <a:spLocks noChangeArrowheads="1"/>
          </p:cNvSpPr>
          <p:nvPr/>
        </p:nvSpPr>
        <p:spPr bwMode="auto">
          <a:xfrm>
            <a:off x="3657600" y="3549650"/>
            <a:ext cx="5486400" cy="2393950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CO Excitation Line Ladders: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FontTx/>
              <a:buAutoNum type="arabicParenBoth"/>
              <a:defRPr/>
            </a:pP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low, “Milky-Way-like” CO excitation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      </a:t>
            </a:r>
            <a:r>
              <a:rPr lang="en-US" b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T</a:t>
            </a:r>
            <a:r>
              <a:rPr lang="en-US" b="0" baseline="-25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kin</a:t>
            </a: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 ~ 10-20K , </a:t>
            </a:r>
            <a:r>
              <a:rPr lang="en-US" b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n</a:t>
            </a:r>
            <a:r>
              <a:rPr lang="en-US" b="0" baseline="-25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gas</a:t>
            </a: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 ~ 300 cm</a:t>
            </a:r>
            <a:r>
              <a:rPr lang="en-US" b="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-3 </a:t>
            </a: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(</a:t>
            </a:r>
            <a:r>
              <a:rPr lang="en-US" b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GMCs</a:t>
            </a: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)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(2) high, “ULIRG-like” CO excitation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      </a:t>
            </a:r>
            <a:r>
              <a:rPr lang="en-US" b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T</a:t>
            </a:r>
            <a:r>
              <a:rPr lang="en-US" b="0" baseline="-25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kin</a:t>
            </a: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 ~ 40-60K , </a:t>
            </a:r>
            <a:r>
              <a:rPr lang="en-US" b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n</a:t>
            </a:r>
            <a:r>
              <a:rPr lang="en-US" b="0" baseline="-25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gas</a:t>
            </a: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 ~ 3x10</a:t>
            </a:r>
            <a:r>
              <a:rPr lang="en-US" b="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4</a:t>
            </a: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 cm</a:t>
            </a:r>
            <a:r>
              <a:rPr lang="en-US" b="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Stone Sans ITC TT-Semi" charset="0"/>
                <a:cs typeface="Times"/>
              </a:rPr>
              <a:t>-3</a:t>
            </a:r>
            <a:endParaRPr lang="en-US" b="0" dirty="0">
              <a:effectLst>
                <a:outerShdw blurRad="38100" dist="38100" dir="2700000" algn="tl">
                  <a:srgbClr val="000000"/>
                </a:outerShdw>
              </a:effectLst>
              <a:latin typeface="Times"/>
              <a:ea typeface="Stone Sans ITC TT-Semi" charset="0"/>
              <a:cs typeface="Times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038600" y="6059488"/>
            <a:ext cx="510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tone Sans ITC TT-Semi" charset="0"/>
              </a:rPr>
              <a:t>Riechers etal ‘6, ‘9, ‘11, Weiss etal ‘7 Dannerbauer etal ‘9, Carilli etal ‘10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600200" y="762000"/>
            <a:ext cx="0" cy="2209800"/>
          </a:xfrm>
          <a:prstGeom prst="line">
            <a:avLst/>
          </a:prstGeom>
          <a:ln w="19050" cmpd="sng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648200" y="685800"/>
            <a:ext cx="0" cy="2209800"/>
          </a:xfrm>
          <a:prstGeom prst="line">
            <a:avLst/>
          </a:prstGeom>
          <a:ln w="19050" cmpd="sng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077200" y="762000"/>
            <a:ext cx="0" cy="2209800"/>
          </a:xfrm>
          <a:prstGeom prst="line">
            <a:avLst/>
          </a:prstGeom>
          <a:ln w="19050" cmpd="sng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800600" y="685800"/>
            <a:ext cx="152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Stone Sans ITC TT-Semi" charset="0"/>
                <a:cs typeface="Times"/>
              </a:rPr>
              <a:t>z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Stone Sans ITC TT-Semi" charset="0"/>
                <a:cs typeface="Times"/>
              </a:rPr>
              <a:t>=4.0 SMG</a:t>
            </a:r>
            <a:endParaRPr lang="en-US" dirty="0">
              <a:solidFill>
                <a:srgbClr val="000073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/>
              <a:ea typeface="Stone Sans ITC TT-Semi" charset="0"/>
              <a:cs typeface="Times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524000" y="685800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Stone Sans ITC TT-Semi" charset="0"/>
                <a:cs typeface="Times"/>
              </a:rPr>
              <a:t>z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Stone Sans ITC TT-Semi" charset="0"/>
                <a:cs typeface="Times"/>
              </a:rPr>
              <a:t>=1.5 SFG </a:t>
            </a:r>
            <a:r>
              <a:rPr lang="en-US" dirty="0">
                <a:solidFill>
                  <a:srgbClr val="00007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Stone Sans ITC TT-Semi" charset="0"/>
                <a:cs typeface="Times"/>
              </a:rPr>
              <a:t>Milky Way</a:t>
            </a:r>
          </a:p>
        </p:txBody>
      </p:sp>
      <p:sp>
        <p:nvSpPr>
          <p:cNvPr id="32787" name="TextBox 28"/>
          <p:cNvSpPr txBox="1">
            <a:spLocks noChangeArrowheads="1"/>
          </p:cNvSpPr>
          <p:nvPr/>
        </p:nvSpPr>
        <p:spPr bwMode="auto">
          <a:xfrm>
            <a:off x="68263" y="0"/>
            <a:ext cx="5646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ea typeface="Times" pitchFamily="-108" charset="0"/>
                <a:cs typeface="Times" pitchFamily="-108" charset="0"/>
              </a:rPr>
              <a:t>wide range of excitation in high z galaxies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228600" y="152400"/>
            <a:ext cx="83756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H</a:t>
            </a:r>
            <a:r>
              <a:rPr lang="en-US" baseline="-25000"/>
              <a:t>2</a:t>
            </a:r>
            <a:r>
              <a:rPr lang="en-US"/>
              <a:t> contents at z ~2</a:t>
            </a:r>
          </a:p>
          <a:p>
            <a:pPr algn="l"/>
            <a:endParaRPr lang="en-US"/>
          </a:p>
          <a:p>
            <a:pPr algn="l"/>
            <a:r>
              <a:rPr lang="en-US"/>
              <a:t>        Tacconi etal 2010 – sample of 23 massive spirals @ z = 1-3 </a:t>
            </a:r>
          </a:p>
          <a:p>
            <a:pPr algn="l"/>
            <a:r>
              <a:rPr lang="en-US"/>
              <a:t>                                         (not IR or SF selected)</a:t>
            </a:r>
          </a:p>
        </p:txBody>
      </p:sp>
      <p:pic>
        <p:nvPicPr>
          <p:cNvPr id="5" name="Picture 4" descr="p17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0"/>
            <a:ext cx="77724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24400" y="5791200"/>
            <a:ext cx="33020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 err="1">
                <a:latin typeface="+mn-lt"/>
              </a:rPr>
              <a:t>f</a:t>
            </a:r>
            <a:r>
              <a:rPr lang="en-US" baseline="-25000" dirty="0" err="1">
                <a:latin typeface="+mn-lt"/>
              </a:rPr>
              <a:t>gas</a:t>
            </a:r>
            <a:r>
              <a:rPr lang="en-US" baseline="-25000" dirty="0">
                <a:latin typeface="+mn-lt"/>
              </a:rPr>
              <a:t> </a:t>
            </a:r>
            <a:r>
              <a:rPr lang="en-US" dirty="0">
                <a:latin typeface="+mn-lt"/>
              </a:rPr>
              <a:t> = M</a:t>
            </a:r>
            <a:r>
              <a:rPr lang="en-US" baseline="-25000" dirty="0">
                <a:latin typeface="+mn-lt"/>
              </a:rPr>
              <a:t>H2</a:t>
            </a:r>
            <a:r>
              <a:rPr lang="en-US" dirty="0">
                <a:latin typeface="+mn-lt"/>
              </a:rPr>
              <a:t> / (M</a:t>
            </a:r>
            <a:r>
              <a:rPr lang="en-US" baseline="-25000" dirty="0">
                <a:latin typeface="+mn-lt"/>
              </a:rPr>
              <a:t>H2</a:t>
            </a:r>
            <a:r>
              <a:rPr lang="en-US" dirty="0">
                <a:latin typeface="+mn-lt"/>
              </a:rPr>
              <a:t> + M</a:t>
            </a:r>
            <a:r>
              <a:rPr lang="en-US" baseline="-25000" dirty="0">
                <a:latin typeface="+mn-lt"/>
              </a:rPr>
              <a:t>*</a:t>
            </a:r>
            <a:r>
              <a:rPr lang="en-US" dirty="0">
                <a:latin typeface="+mn-lt"/>
              </a:rPr>
              <a:t> 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67700" y="2209800"/>
            <a:ext cx="8001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34%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29600" y="2590800"/>
            <a:ext cx="8001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44%</a:t>
            </a:r>
          </a:p>
        </p:txBody>
      </p:sp>
      <p:cxnSp>
        <p:nvCxnSpPr>
          <p:cNvPr id="35847" name="Straight Arrow Connector 10"/>
          <p:cNvCxnSpPr>
            <a:cxnSpLocks noChangeShapeType="1"/>
          </p:cNvCxnSpPr>
          <p:nvPr/>
        </p:nvCxnSpPr>
        <p:spPr bwMode="auto">
          <a:xfrm rot="10800000" flipV="1">
            <a:off x="7696200" y="2493963"/>
            <a:ext cx="571500" cy="173037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5848" name="Straight Arrow Connector 11"/>
          <p:cNvCxnSpPr>
            <a:cxnSpLocks noChangeShapeType="1"/>
          </p:cNvCxnSpPr>
          <p:nvPr/>
        </p:nvCxnSpPr>
        <p:spPr bwMode="auto">
          <a:xfrm rot="10800000">
            <a:off x="7772400" y="2870200"/>
            <a:ext cx="457200" cy="317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tacconi_2013_p57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304800"/>
            <a:ext cx="78486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Box 3"/>
          <p:cNvSpPr txBox="1">
            <a:spLocks noChangeArrowheads="1"/>
          </p:cNvSpPr>
          <p:nvPr/>
        </p:nvSpPr>
        <p:spPr bwMode="auto">
          <a:xfrm>
            <a:off x="381000" y="5638800"/>
            <a:ext cx="8915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Genzel 2015 –      M</a:t>
            </a:r>
            <a:r>
              <a:rPr lang="en-US" baseline="-25000"/>
              <a:t>mol</a:t>
            </a:r>
            <a:r>
              <a:rPr lang="en-US"/>
              <a:t>/ M</a:t>
            </a:r>
            <a:r>
              <a:rPr lang="en-US" baseline="-25000"/>
              <a:t>*</a:t>
            </a:r>
            <a:r>
              <a:rPr lang="en-US"/>
              <a:t>   α   M</a:t>
            </a:r>
            <a:r>
              <a:rPr lang="en-US" baseline="-25000"/>
              <a:t>*</a:t>
            </a:r>
            <a:r>
              <a:rPr lang="en-US" baseline="30000"/>
              <a:t>-0.4 </a:t>
            </a:r>
            <a:r>
              <a:rPr lang="en-US"/>
              <a:t> and (1+z)</a:t>
            </a:r>
            <a:r>
              <a:rPr lang="en-US" baseline="30000"/>
              <a:t>3</a:t>
            </a:r>
          </a:p>
          <a:p>
            <a:pPr algn="l"/>
            <a:r>
              <a:rPr lang="en-US" baseline="30000"/>
              <a:t>                                             </a:t>
            </a:r>
            <a:r>
              <a:rPr lang="en-US"/>
              <a:t>depletion time indep. of M*</a:t>
            </a:r>
          </a:p>
          <a:p>
            <a:pPr algn="l"/>
            <a:r>
              <a:rPr lang="en-US"/>
              <a:t>                              t</a:t>
            </a:r>
            <a:r>
              <a:rPr lang="en-US" baseline="-25000"/>
              <a:t>dep</a:t>
            </a:r>
            <a:r>
              <a:rPr lang="en-US"/>
              <a:t> varies  (1+z)</a:t>
            </a:r>
            <a:r>
              <a:rPr lang="en-US" baseline="30000"/>
              <a:t>-0.3 </a:t>
            </a:r>
            <a:r>
              <a:rPr lang="en-US"/>
              <a:t>x</a:t>
            </a:r>
            <a:r>
              <a:rPr lang="en-US" b="0"/>
              <a:t> </a:t>
            </a:r>
            <a:r>
              <a:rPr lang="en-US"/>
              <a:t>(sSFR/sSFR(ms,z,M</a:t>
            </a:r>
            <a:r>
              <a:rPr lang="en-US" baseline="-25000"/>
              <a:t>*</a:t>
            </a:r>
            <a:r>
              <a:rPr lang="en-US"/>
              <a:t>))</a:t>
            </a:r>
            <a:r>
              <a:rPr lang="en-US" baseline="30000"/>
              <a:t>-0.5 </a:t>
            </a:r>
          </a:p>
          <a:p>
            <a:pPr algn="l"/>
            <a:endParaRPr lang="en-US"/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268288" y="152400"/>
            <a:ext cx="2446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Tacconi etal 2013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533400" y="152400"/>
            <a:ext cx="7315200" cy="513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CII 158 </a:t>
            </a:r>
            <a:r>
              <a:rPr lang="en-US" dirty="0" err="1"/>
              <a:t>μm</a:t>
            </a:r>
            <a:r>
              <a:rPr lang="en-US" dirty="0"/>
              <a:t> line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  a primary cooling transition for atomic gas</a:t>
            </a:r>
          </a:p>
          <a:p>
            <a:pPr algn="l"/>
            <a:r>
              <a:rPr lang="en-US" dirty="0"/>
              <a:t>      </a:t>
            </a:r>
            <a:r>
              <a:rPr lang="en-US" dirty="0" err="1">
                <a:sym typeface="Wingdings" pitchFamily="-108" charset="2"/>
              </a:rPr>
              <a:t></a:t>
            </a:r>
            <a:r>
              <a:rPr lang="en-US" dirty="0">
                <a:sym typeface="Wingdings" pitchFamily="-108" charset="2"/>
              </a:rPr>
              <a:t> very bright and easily detected</a:t>
            </a:r>
            <a:r>
              <a:rPr lang="en-US" dirty="0"/>
              <a:t>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  CI ionization – 11.3 </a:t>
            </a:r>
            <a:r>
              <a:rPr lang="en-US" dirty="0" err="1"/>
              <a:t>ev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  fine structure line </a:t>
            </a:r>
            <a:r>
              <a:rPr lang="en-US" dirty="0" err="1"/>
              <a:t>w</a:t>
            </a:r>
            <a:r>
              <a:rPr lang="en-US" dirty="0"/>
              <a:t>/ A ~ A</a:t>
            </a:r>
            <a:r>
              <a:rPr lang="en-US" baseline="-25000" dirty="0"/>
              <a:t>CO</a:t>
            </a:r>
            <a:r>
              <a:rPr lang="en-US" dirty="0"/>
              <a:t> </a:t>
            </a:r>
            <a:r>
              <a:rPr lang="en-US" baseline="-25000" dirty="0"/>
              <a:t>1-0</a:t>
            </a:r>
          </a:p>
          <a:p>
            <a:pPr algn="l"/>
            <a:endParaRPr lang="en-US" baseline="-25000" dirty="0"/>
          </a:p>
          <a:p>
            <a:pPr algn="l"/>
            <a:r>
              <a:rPr lang="en-US" dirty="0"/>
              <a:t>  </a:t>
            </a:r>
            <a:r>
              <a:rPr lang="en-US" dirty="0" err="1">
                <a:sym typeface="Wingdings" pitchFamily="-108" charset="2"/>
              </a:rPr>
              <a:t></a:t>
            </a:r>
            <a:r>
              <a:rPr lang="en-US" dirty="0">
                <a:sym typeface="Wingdings" pitchFamily="-108" charset="2"/>
              </a:rPr>
              <a:t> </a:t>
            </a:r>
            <a:r>
              <a:rPr lang="en-US" dirty="0"/>
              <a:t>low critical </a:t>
            </a:r>
            <a:r>
              <a:rPr lang="en-US" dirty="0" smtClean="0"/>
              <a:t>density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excellent for </a:t>
            </a:r>
            <a:r>
              <a:rPr lang="en-US" dirty="0" err="1" smtClean="0">
                <a:solidFill>
                  <a:srgbClr val="FF0000"/>
                </a:solidFill>
              </a:rPr>
              <a:t>redshifts</a:t>
            </a:r>
            <a:r>
              <a:rPr lang="en-US" dirty="0" smtClean="0">
                <a:solidFill>
                  <a:srgbClr val="FF0000"/>
                </a:solidFill>
              </a:rPr>
              <a:t> and dynamics studies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not so clear how to use fluxes 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wang_p4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0688" y="685800"/>
            <a:ext cx="4468812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279535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/>
              <a:t>e.g. Wang  </a:t>
            </a:r>
            <a:r>
              <a:rPr lang="en-US" dirty="0" err="1"/>
              <a:t>etal</a:t>
            </a:r>
            <a:r>
              <a:rPr lang="en-US" dirty="0"/>
              <a:t> 2013</a:t>
            </a:r>
          </a:p>
          <a:p>
            <a:pPr algn="l"/>
            <a:r>
              <a:rPr lang="en-US" dirty="0"/>
              <a:t>ALMA </a:t>
            </a:r>
            <a:r>
              <a:rPr lang="en-US" dirty="0" err="1"/>
              <a:t>cyc</a:t>
            </a:r>
            <a:r>
              <a:rPr lang="en-US" dirty="0"/>
              <a:t> 0 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6    </a:t>
            </a:r>
            <a:r>
              <a:rPr lang="en-US" dirty="0" err="1"/>
              <a:t>z</a:t>
            </a:r>
            <a:r>
              <a:rPr lang="en-US" dirty="0"/>
              <a:t>  = 6 </a:t>
            </a:r>
            <a:r>
              <a:rPr lang="en-US" dirty="0" err="1"/>
              <a:t>QSOs</a:t>
            </a:r>
            <a:endParaRPr lang="en-US" dirty="0"/>
          </a:p>
        </p:txBody>
      </p:sp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4343400" y="228600"/>
            <a:ext cx="1466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dust cont. </a:t>
            </a:r>
          </a:p>
        </p:txBody>
      </p:sp>
      <p:sp>
        <p:nvSpPr>
          <p:cNvPr id="39941" name="TextBox 4"/>
          <p:cNvSpPr txBox="1">
            <a:spLocks noChangeArrowheads="1"/>
          </p:cNvSpPr>
          <p:nvPr/>
        </p:nvSpPr>
        <p:spPr bwMode="auto">
          <a:xfrm>
            <a:off x="6135688" y="228600"/>
            <a:ext cx="6461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CII </a:t>
            </a:r>
          </a:p>
        </p:txBody>
      </p:sp>
      <p:sp>
        <p:nvSpPr>
          <p:cNvPr id="39942" name="TextBox 5"/>
          <p:cNvSpPr txBox="1">
            <a:spLocks noChangeArrowheads="1"/>
          </p:cNvSpPr>
          <p:nvPr/>
        </p:nvSpPr>
        <p:spPr bwMode="auto">
          <a:xfrm>
            <a:off x="7508875" y="228600"/>
            <a:ext cx="7159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</a:t>
            </a:r>
            <a:r>
              <a:rPr lang="en-US" baseline="-25000"/>
              <a:t>CII</a:t>
            </a:r>
            <a:r>
              <a:rPr lang="en-US"/>
              <a:t> </a:t>
            </a:r>
          </a:p>
        </p:txBody>
      </p:sp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304800" y="5638800"/>
            <a:ext cx="3044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Wingdings" pitchFamily="-108" charset="2"/>
              </a:rPr>
              <a:t> </a:t>
            </a:r>
            <a:r>
              <a:rPr lang="en-US"/>
              <a:t>M</a:t>
            </a:r>
            <a:r>
              <a:rPr lang="en-US" baseline="-25000"/>
              <a:t>dyn </a:t>
            </a:r>
            <a:r>
              <a:rPr lang="en-US"/>
              <a:t>= 10</a:t>
            </a:r>
            <a:r>
              <a:rPr lang="en-US" baseline="30000"/>
              <a:t>10 – 11 </a:t>
            </a:r>
            <a:r>
              <a:rPr lang="en-US"/>
              <a:t>M</a:t>
            </a:r>
            <a:r>
              <a:rPr lang="en-US" baseline="-25000">
                <a:latin typeface="Wingdings" pitchFamily="-108" charset="2"/>
                <a:ea typeface="Wingdings" pitchFamily="-108" charset="2"/>
                <a:cs typeface="Wingdings" pitchFamily="-108" charset="2"/>
              </a:rPr>
              <a:t></a:t>
            </a:r>
            <a:endParaRPr lang="en-US" baseline="-25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illi_walter_p6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019175"/>
            <a:ext cx="61722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304800" y="228600"/>
            <a:ext cx="4365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can CII be used as SFR tracer 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4"/>
          <p:cNvSpPr txBox="1">
            <a:spLocks noChangeArrowheads="1"/>
          </p:cNvSpPr>
          <p:nvPr/>
        </p:nvSpPr>
        <p:spPr bwMode="auto">
          <a:xfrm>
            <a:off x="304800" y="152400"/>
            <a:ext cx="77184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ea typeface="Times" pitchFamily="-108" charset="0"/>
                <a:cs typeface="Times" pitchFamily="-108" charset="0"/>
              </a:rPr>
              <a:t>evolution </a:t>
            </a:r>
            <a:r>
              <a:rPr lang="en-US"/>
              <a:t>due to </a:t>
            </a:r>
          </a:p>
          <a:p>
            <a:pPr algn="l"/>
            <a:r>
              <a:rPr lang="en-US">
                <a:solidFill>
                  <a:srgbClr val="FF0000"/>
                </a:solidFill>
              </a:rPr>
              <a:t>      </a:t>
            </a:r>
            <a:r>
              <a:rPr lang="en-US" u="sng">
                <a:solidFill>
                  <a:srgbClr val="FF0000"/>
                </a:solidFill>
              </a:rPr>
              <a:t>more gas</a:t>
            </a:r>
            <a:r>
              <a:rPr lang="en-US">
                <a:solidFill>
                  <a:srgbClr val="FF0000"/>
                </a:solidFill>
              </a:rPr>
              <a:t> (initial supply or accretion)</a:t>
            </a:r>
          </a:p>
          <a:p>
            <a:pPr algn="l"/>
            <a:r>
              <a:rPr lang="en-US">
                <a:solidFill>
                  <a:srgbClr val="FF0000"/>
                </a:solidFill>
              </a:rPr>
              <a:t>      </a:t>
            </a:r>
            <a:r>
              <a:rPr lang="en-US"/>
              <a:t>or </a:t>
            </a:r>
            <a:endParaRPr lang="en-US">
              <a:solidFill>
                <a:srgbClr val="FF0000"/>
              </a:solidFill>
            </a:endParaRPr>
          </a:p>
          <a:p>
            <a:pPr algn="l"/>
            <a:r>
              <a:rPr lang="en-US">
                <a:solidFill>
                  <a:srgbClr val="FF0000"/>
                </a:solidFill>
              </a:rPr>
              <a:t>      </a:t>
            </a:r>
            <a:r>
              <a:rPr lang="en-US" u="sng">
                <a:solidFill>
                  <a:srgbClr val="FF0000"/>
                </a:solidFill>
              </a:rPr>
              <a:t>higher efficiency</a:t>
            </a:r>
            <a:r>
              <a:rPr lang="en-US">
                <a:solidFill>
                  <a:srgbClr val="FF0000"/>
                </a:solidFill>
                <a:ea typeface="Times" pitchFamily="-108" charset="0"/>
                <a:cs typeface="Times" pitchFamily="-108" charset="0"/>
              </a:rPr>
              <a:t> gas </a:t>
            </a:r>
            <a:r>
              <a:rPr lang="en-US">
                <a:solidFill>
                  <a:srgbClr val="FF0000"/>
                </a:solidFill>
                <a:ea typeface="Times" pitchFamily="-108" charset="0"/>
                <a:cs typeface="Times" pitchFamily="-108" charset="0"/>
                <a:sym typeface="Wingdings" pitchFamily="-108" charset="2"/>
              </a:rPr>
              <a:t> stars</a:t>
            </a:r>
            <a:r>
              <a:rPr lang="en-US">
                <a:solidFill>
                  <a:srgbClr val="FF0000"/>
                </a:solidFill>
                <a:ea typeface="Times" pitchFamily="-108" charset="0"/>
                <a:cs typeface="Times" pitchFamily="-108" charset="0"/>
              </a:rPr>
              <a:t> , AGN</a:t>
            </a:r>
            <a:r>
              <a:rPr lang="en-US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en-US">
                <a:solidFill>
                  <a:srgbClr val="FF0000"/>
                </a:solidFill>
              </a:rPr>
              <a:t>             </a:t>
            </a:r>
            <a:r>
              <a:rPr lang="en-US"/>
              <a:t>starbursts – merging ?</a:t>
            </a:r>
            <a:endParaRPr lang="en-US">
              <a:solidFill>
                <a:srgbClr val="FF0000"/>
              </a:solidFill>
            </a:endParaRPr>
          </a:p>
          <a:p>
            <a:pPr algn="l"/>
            <a:endParaRPr lang="en-US">
              <a:solidFill>
                <a:srgbClr val="FF0000"/>
              </a:solidFill>
              <a:ea typeface="Times" pitchFamily="-108" charset="0"/>
              <a:cs typeface="Times" pitchFamily="-108" charset="0"/>
            </a:endParaRPr>
          </a:p>
          <a:p>
            <a:pPr algn="l"/>
            <a:endParaRPr lang="en-US">
              <a:solidFill>
                <a:srgbClr val="FF0000"/>
              </a:solidFill>
              <a:ea typeface="Times" pitchFamily="-108" charset="0"/>
              <a:cs typeface="Times" pitchFamily="-108" charset="0"/>
            </a:endParaRPr>
          </a:p>
          <a:p>
            <a:pPr algn="l"/>
            <a:r>
              <a:rPr lang="en-US">
                <a:solidFill>
                  <a:srgbClr val="FF0000"/>
                </a:solidFill>
                <a:ea typeface="Times" pitchFamily="-108" charset="0"/>
                <a:cs typeface="Times" pitchFamily="-108" charset="0"/>
              </a:rPr>
              <a:t>          </a:t>
            </a:r>
            <a:r>
              <a:rPr lang="en-US">
                <a:ea typeface="Times" pitchFamily="-108" charset="0"/>
                <a:cs typeface="Times" pitchFamily="-108" charset="0"/>
              </a:rPr>
              <a:t>variation w/ stellar mass                 evolution w/ time </a:t>
            </a:r>
          </a:p>
        </p:txBody>
      </p:sp>
      <p:pic>
        <p:nvPicPr>
          <p:cNvPr id="48131" name="Picture 3" descr="figures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22475"/>
            <a:ext cx="8323263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Box 5"/>
          <p:cNvSpPr txBox="1">
            <a:spLocks noChangeArrowheads="1"/>
          </p:cNvSpPr>
          <p:nvPr/>
        </p:nvSpPr>
        <p:spPr bwMode="auto">
          <a:xfrm>
            <a:off x="31750" y="6324600"/>
            <a:ext cx="3649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/>
                </a:solidFill>
                <a:ea typeface="Times" pitchFamily="-108" charset="0"/>
                <a:cs typeface="Times" pitchFamily="-108" charset="0"/>
              </a:rPr>
              <a:t>Rodighiero </a:t>
            </a:r>
            <a:r>
              <a:rPr lang="ja-JP" altLang="en-US" sz="2000">
                <a:solidFill>
                  <a:schemeClr val="tx1"/>
                </a:solidFill>
                <a:ea typeface="Times" pitchFamily="-108" charset="0"/>
                <a:cs typeface="Times" pitchFamily="-108" charset="0"/>
              </a:rPr>
              <a:t>‘</a:t>
            </a:r>
            <a:r>
              <a:rPr lang="en-US" altLang="ja-JP" sz="2000">
                <a:solidFill>
                  <a:schemeClr val="tx1"/>
                </a:solidFill>
                <a:ea typeface="Times" pitchFamily="-108" charset="0"/>
                <a:cs typeface="Times" pitchFamily="-108" charset="0"/>
              </a:rPr>
              <a:t>11, Sargent etal </a:t>
            </a:r>
            <a:r>
              <a:rPr lang="ja-JP" altLang="en-US" sz="2000">
                <a:solidFill>
                  <a:schemeClr val="tx1"/>
                </a:solidFill>
                <a:ea typeface="Times" pitchFamily="-108" charset="0"/>
                <a:cs typeface="Times" pitchFamily="-108" charset="0"/>
              </a:rPr>
              <a:t>‘</a:t>
            </a:r>
            <a:r>
              <a:rPr lang="en-US" altLang="ja-JP" sz="2000">
                <a:solidFill>
                  <a:schemeClr val="tx1"/>
                </a:solidFill>
                <a:ea typeface="Times" pitchFamily="-108" charset="0"/>
                <a:cs typeface="Times" pitchFamily="-108" charset="0"/>
              </a:rPr>
              <a:t>12</a:t>
            </a:r>
            <a:endParaRPr lang="en-US" sz="2000">
              <a:solidFill>
                <a:schemeClr val="tx1"/>
              </a:solidFill>
              <a:ea typeface="Times" pitchFamily="-108" charset="0"/>
              <a:cs typeface="Times" pitchFamily="-108" charset="0"/>
            </a:endParaRPr>
          </a:p>
        </p:txBody>
      </p:sp>
      <p:sp>
        <p:nvSpPr>
          <p:cNvPr id="48133" name="TextBox 6"/>
          <p:cNvSpPr txBox="1">
            <a:spLocks noChangeArrowheads="1"/>
          </p:cNvSpPr>
          <p:nvPr/>
        </p:nvSpPr>
        <p:spPr bwMode="auto">
          <a:xfrm>
            <a:off x="5029200" y="6396038"/>
            <a:ext cx="4222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 </a:t>
            </a:r>
            <a:r>
              <a:rPr lang="en-US" u="sng"/>
              <a:t>need to measure ISM contents</a:t>
            </a:r>
            <a:r>
              <a:rPr lang="en-US"/>
              <a:t>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illi_walter_p6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449263"/>
            <a:ext cx="6629400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5988050" y="6400800"/>
            <a:ext cx="3003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from </a:t>
            </a:r>
            <a:r>
              <a:rPr lang="en-US" sz="2000" dirty="0" err="1">
                <a:solidFill>
                  <a:schemeClr val="tx1"/>
                </a:solidFill>
              </a:rPr>
              <a:t>Carilli</a:t>
            </a:r>
            <a:r>
              <a:rPr lang="en-US" sz="2000" dirty="0">
                <a:solidFill>
                  <a:schemeClr val="tx1"/>
                </a:solidFill>
              </a:rPr>
              <a:t> &amp; Walter ‘12 </a:t>
            </a:r>
          </a:p>
        </p:txBody>
      </p:sp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304800" y="0"/>
            <a:ext cx="3724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CO as a ISM mass tracer ?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3"/>
          <p:cNvSpPr txBox="1">
            <a:spLocks noChangeArrowheads="1"/>
          </p:cNvSpPr>
          <p:nvPr/>
        </p:nvSpPr>
        <p:spPr bwMode="auto">
          <a:xfrm>
            <a:off x="381000" y="76200"/>
            <a:ext cx="8382000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dirty="0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at high </a:t>
            </a:r>
            <a:r>
              <a:rPr lang="en-US" dirty="0" err="1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z</a:t>
            </a:r>
            <a:r>
              <a:rPr lang="en-US" dirty="0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, need :    robust and fast measure of ISM</a:t>
            </a:r>
          </a:p>
          <a:p>
            <a:pPr algn="l" eaLnBrk="1" hangingPunct="1"/>
            <a:endParaRPr lang="en-US" dirty="0"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  <a:p>
            <a:pPr algn="l" eaLnBrk="1" hangingPunct="1"/>
            <a:r>
              <a:rPr lang="en-US" dirty="0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CO – </a:t>
            </a:r>
          </a:p>
          <a:p>
            <a:pPr algn="l" eaLnBrk="1" hangingPunct="1"/>
            <a:r>
              <a:rPr lang="en-US" dirty="0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   ok , but ...</a:t>
            </a:r>
          </a:p>
          <a:p>
            <a:pPr algn="l" eaLnBrk="1" hangingPunct="1"/>
            <a:r>
              <a:rPr lang="en-US" dirty="0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   </a:t>
            </a:r>
          </a:p>
          <a:p>
            <a:pPr algn="l" eaLnBrk="1" hangingPunct="1"/>
            <a:r>
              <a:rPr lang="en-US" dirty="0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   CO/H2 conversion factor</a:t>
            </a:r>
          </a:p>
          <a:p>
            <a:pPr algn="l" eaLnBrk="1" hangingPunct="1"/>
            <a:r>
              <a:rPr lang="en-US" dirty="0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   excitation dependence (often measure high J CO)</a:t>
            </a:r>
          </a:p>
          <a:p>
            <a:pPr algn="l" eaLnBrk="1" hangingPunct="1"/>
            <a:r>
              <a:rPr lang="en-US" dirty="0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   slow even </a:t>
            </a:r>
            <a:r>
              <a:rPr lang="en-US" dirty="0" err="1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w</a:t>
            </a:r>
            <a:r>
              <a:rPr lang="en-US" dirty="0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/ ALMA (hours per gal.)</a:t>
            </a:r>
          </a:p>
          <a:p>
            <a:pPr algn="l" eaLnBrk="1" hangingPunct="1"/>
            <a:endParaRPr lang="en-US" dirty="0"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  <a:p>
            <a:pPr algn="l" eaLnBrk="1" hangingPunct="1"/>
            <a:r>
              <a:rPr lang="en-US" dirty="0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alternative, </a:t>
            </a:r>
          </a:p>
          <a:p>
            <a:pPr algn="l" eaLnBrk="1" hangingPunct="1"/>
            <a:r>
              <a:rPr lang="en-US" dirty="0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       </a:t>
            </a:r>
            <a:r>
              <a:rPr lang="en-US" u="sng" dirty="0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measure dust IR continuum + dust / gas ratio</a:t>
            </a:r>
          </a:p>
          <a:p>
            <a:pPr algn="l" eaLnBrk="1" hangingPunct="1"/>
            <a:r>
              <a:rPr lang="en-US" dirty="0">
                <a:solidFill>
                  <a:schemeClr val="tx1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       (see </a:t>
            </a:r>
            <a:r>
              <a:rPr lang="en-US" dirty="0" err="1">
                <a:solidFill>
                  <a:schemeClr val="tx1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Eales</a:t>
            </a:r>
            <a:r>
              <a:rPr lang="en-US" dirty="0">
                <a:solidFill>
                  <a:schemeClr val="tx1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</a:t>
            </a:r>
            <a:r>
              <a:rPr lang="ja-JP" altLang="en-US" dirty="0">
                <a:solidFill>
                  <a:schemeClr val="tx1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‘</a:t>
            </a:r>
            <a:r>
              <a:rPr lang="en-US" altLang="ja-JP" dirty="0">
                <a:solidFill>
                  <a:schemeClr val="tx1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12 ,</a:t>
            </a:r>
            <a:r>
              <a:rPr lang="en-US" altLang="ja-JP" dirty="0" smtClean="0">
                <a:solidFill>
                  <a:schemeClr val="tx1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 Scoville </a:t>
            </a:r>
            <a:r>
              <a:rPr lang="ja-JP" altLang="en-US" dirty="0">
                <a:solidFill>
                  <a:schemeClr val="tx1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’</a:t>
            </a:r>
            <a:r>
              <a:rPr lang="en-US" altLang="ja-JP" dirty="0" smtClean="0">
                <a:solidFill>
                  <a:schemeClr val="tx1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12,  </a:t>
            </a:r>
            <a:r>
              <a:rPr lang="en-US" altLang="ja-JP" dirty="0" err="1" smtClean="0">
                <a:solidFill>
                  <a:schemeClr val="tx1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Santini</a:t>
            </a:r>
            <a:r>
              <a:rPr lang="en-US" altLang="ja-JP" dirty="0" smtClean="0">
                <a:solidFill>
                  <a:schemeClr val="tx1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</a:t>
            </a:r>
            <a:r>
              <a:rPr lang="en-US" altLang="ja-JP" dirty="0" err="1" smtClean="0">
                <a:solidFill>
                  <a:schemeClr val="tx1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etal</a:t>
            </a:r>
            <a:r>
              <a:rPr lang="en-US" altLang="ja-JP" dirty="0" smtClean="0">
                <a:solidFill>
                  <a:schemeClr val="tx1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13)</a:t>
            </a:r>
            <a:endParaRPr lang="en-US" altLang="ja-JP" dirty="0">
              <a:solidFill>
                <a:schemeClr val="tx1"/>
              </a:solidFill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  <a:p>
            <a:pPr algn="l" eaLnBrk="1" hangingPunct="1"/>
            <a:r>
              <a:rPr lang="en-US" dirty="0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      </a:t>
            </a:r>
            <a:endParaRPr lang="en-US" dirty="0"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  <a:p>
            <a:pPr algn="l" eaLnBrk="1" hangingPunct="1"/>
            <a:r>
              <a:rPr lang="en-US" dirty="0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ALMA cycle 0 &amp; 2 </a:t>
            </a:r>
            <a:r>
              <a:rPr lang="en-US" dirty="0" smtClean="0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projects (Scoville </a:t>
            </a:r>
            <a:r>
              <a:rPr lang="en-US" dirty="0" err="1" smtClean="0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etal</a:t>
            </a:r>
            <a:r>
              <a:rPr lang="en-US" dirty="0" smtClean="0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13,15) </a:t>
            </a:r>
            <a:endParaRPr lang="en-US" dirty="0"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  <a:p>
            <a:pPr algn="l" eaLnBrk="1" hangingPunct="1"/>
            <a:endParaRPr lang="en-US" altLang="ja-JP" sz="2000" dirty="0">
              <a:solidFill>
                <a:schemeClr val="tx1"/>
              </a:solidFill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  <a:p>
            <a:pPr algn="l" eaLnBrk="1" hangingPunct="1"/>
            <a:r>
              <a:rPr lang="en-US" sz="2000" dirty="0">
                <a:solidFill>
                  <a:srgbClr val="00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_covering_p9.pdf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0"/>
            <a:ext cx="6870700" cy="5105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000000">
                <a:alpha val="42998"/>
              </a:srgbClr>
            </a:outerShdw>
          </a:effectLst>
          <a:extLst/>
        </p:spPr>
      </p:pic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152400" y="223838"/>
            <a:ext cx="44545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ea typeface="Times" pitchFamily="-108" charset="0"/>
                <a:cs typeface="Times" pitchFamily="-108" charset="0"/>
              </a:rPr>
              <a:t>emitted SED  --  increasing M</a:t>
            </a:r>
            <a:r>
              <a:rPr lang="en-US" baseline="-25000">
                <a:solidFill>
                  <a:srgbClr val="FF0000"/>
                </a:solidFill>
                <a:ea typeface="Times" pitchFamily="-108" charset="0"/>
                <a:cs typeface="Times" pitchFamily="-108" charset="0"/>
              </a:rPr>
              <a:t>dust</a:t>
            </a:r>
            <a:endParaRPr lang="en-US">
              <a:solidFill>
                <a:srgbClr val="FF0000"/>
              </a:solidFill>
              <a:ea typeface="Times" pitchFamily="-108" charset="0"/>
              <a:cs typeface="Times" pitchFamily="-108" charset="0"/>
            </a:endParaRPr>
          </a:p>
          <a:p>
            <a:pPr algn="l"/>
            <a:r>
              <a:rPr lang="en-US">
                <a:solidFill>
                  <a:srgbClr val="FF0000"/>
                </a:solidFill>
                <a:ea typeface="Times" pitchFamily="-108" charset="0"/>
                <a:cs typeface="Times" pitchFamily="-108" charset="0"/>
              </a:rPr>
              <a:t>  </a:t>
            </a:r>
          </a:p>
        </p:txBody>
      </p:sp>
      <p:sp>
        <p:nvSpPr>
          <p:cNvPr id="50180" name="TextBox 5"/>
          <p:cNvSpPr txBox="1">
            <a:spLocks noChangeArrowheads="1"/>
          </p:cNvSpPr>
          <p:nvPr/>
        </p:nvSpPr>
        <p:spPr bwMode="auto">
          <a:xfrm>
            <a:off x="533400" y="5715000"/>
            <a:ext cx="72628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buFont typeface="Arial" pitchFamily="-108" charset="0"/>
              <a:buChar char="•"/>
            </a:pPr>
            <a:r>
              <a:rPr lang="en-US">
                <a:ea typeface="Times" pitchFamily="-108" charset="0"/>
                <a:cs typeface="Times" pitchFamily="-108" charset="0"/>
              </a:rPr>
              <a:t> peak shifts to longer λ  for increased τ (or dust mass)</a:t>
            </a:r>
          </a:p>
          <a:p>
            <a:pPr algn="l">
              <a:buFont typeface="Arial" pitchFamily="-108" charset="0"/>
              <a:buChar char="•"/>
            </a:pPr>
            <a:r>
              <a:rPr lang="en-US">
                <a:ea typeface="Times" pitchFamily="-108" charset="0"/>
                <a:cs typeface="Times" pitchFamily="-108" charset="0"/>
              </a:rPr>
              <a:t> </a:t>
            </a:r>
            <a:r>
              <a:rPr lang="en-US" u="sng">
                <a:solidFill>
                  <a:srgbClr val="FF0000"/>
                </a:solidFill>
                <a:ea typeface="Times" pitchFamily="-108" charset="0"/>
                <a:cs typeface="Times" pitchFamily="-108" charset="0"/>
              </a:rPr>
              <a:t>flux on long λ tail scales linearly with M</a:t>
            </a:r>
            <a:r>
              <a:rPr lang="en-US" u="sng" baseline="-25000">
                <a:solidFill>
                  <a:srgbClr val="FF0000"/>
                </a:solidFill>
                <a:ea typeface="Times" pitchFamily="-108" charset="0"/>
                <a:cs typeface="Times" pitchFamily="-108" charset="0"/>
              </a:rPr>
              <a:t>dust</a:t>
            </a:r>
          </a:p>
        </p:txBody>
      </p:sp>
      <p:cxnSp>
        <p:nvCxnSpPr>
          <p:cNvPr id="50181" name="Straight Arrow Connector 9"/>
          <p:cNvCxnSpPr>
            <a:cxnSpLocks noChangeShapeType="1"/>
          </p:cNvCxnSpPr>
          <p:nvPr/>
        </p:nvCxnSpPr>
        <p:spPr bwMode="auto">
          <a:xfrm rot="16200000" flipV="1">
            <a:off x="4766469" y="3318669"/>
            <a:ext cx="1687512" cy="57150"/>
          </a:xfrm>
          <a:prstGeom prst="straightConnector1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50182" name="Straight Arrow Connector 13"/>
          <p:cNvCxnSpPr>
            <a:cxnSpLocks noChangeShapeType="1"/>
          </p:cNvCxnSpPr>
          <p:nvPr/>
        </p:nvCxnSpPr>
        <p:spPr bwMode="auto">
          <a:xfrm flipV="1">
            <a:off x="4038600" y="1219200"/>
            <a:ext cx="914400" cy="0"/>
          </a:xfrm>
          <a:prstGeom prst="straightConnector1">
            <a:avLst/>
          </a:prstGeom>
          <a:noFill/>
          <a:ln w="57150">
            <a:solidFill>
              <a:srgbClr val="0000FF"/>
            </a:solidFill>
            <a:prstDash val="dash"/>
            <a:round/>
            <a:headEnd/>
            <a:tailEnd type="arrow" w="med" len="med"/>
          </a:ln>
        </p:spPr>
      </p:cxnSp>
      <p:sp>
        <p:nvSpPr>
          <p:cNvPr id="50183" name="TextBox 7"/>
          <p:cNvSpPr txBox="1">
            <a:spLocks noChangeArrowheads="1"/>
          </p:cNvSpPr>
          <p:nvPr/>
        </p:nvSpPr>
        <p:spPr bwMode="auto">
          <a:xfrm>
            <a:off x="4038600" y="3657600"/>
            <a:ext cx="1447800" cy="1220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ea typeface="Times" pitchFamily="-108" charset="0"/>
                <a:cs typeface="Times" pitchFamily="-108" charset="0"/>
              </a:rPr>
              <a:t> M</a:t>
            </a:r>
            <a:r>
              <a:rPr lang="en-US" sz="2000" baseline="-25000">
                <a:ea typeface="Times" pitchFamily="-108" charset="0"/>
                <a:cs typeface="Times" pitchFamily="-108" charset="0"/>
              </a:rPr>
              <a:t>dust</a:t>
            </a:r>
            <a:r>
              <a:rPr lang="en-US" sz="2000">
                <a:ea typeface="Times" pitchFamily="-108" charset="0"/>
                <a:cs typeface="Times" pitchFamily="-108" charset="0"/>
              </a:rPr>
              <a:t>=</a:t>
            </a:r>
          </a:p>
          <a:p>
            <a:pPr algn="l"/>
            <a:r>
              <a:rPr lang="en-US" sz="2000">
                <a:ea typeface="Times" pitchFamily="-108" charset="0"/>
                <a:cs typeface="Times" pitchFamily="-108" charset="0"/>
              </a:rPr>
              <a:t>   10</a:t>
            </a:r>
            <a:r>
              <a:rPr lang="en-US" sz="2000" baseline="30000">
                <a:ea typeface="Times" pitchFamily="-108" charset="0"/>
                <a:cs typeface="Times" pitchFamily="-108" charset="0"/>
              </a:rPr>
              <a:t>8  </a:t>
            </a:r>
            <a:r>
              <a:rPr lang="en-US" sz="2000">
                <a:ea typeface="Times" pitchFamily="-108" charset="0"/>
                <a:cs typeface="Times" pitchFamily="-108" charset="0"/>
                <a:sym typeface="Wingdings" pitchFamily="-108" charset="2"/>
              </a:rPr>
              <a:t></a:t>
            </a:r>
          </a:p>
          <a:p>
            <a:pPr algn="l"/>
            <a:r>
              <a:rPr lang="en-US" sz="2000">
                <a:ea typeface="Times" pitchFamily="-108" charset="0"/>
                <a:cs typeface="Times" pitchFamily="-108" charset="0"/>
              </a:rPr>
              <a:t>6x10</a:t>
            </a:r>
            <a:r>
              <a:rPr lang="en-US" sz="2000" baseline="30000">
                <a:ea typeface="Times" pitchFamily="-108" charset="0"/>
                <a:cs typeface="Times" pitchFamily="-108" charset="0"/>
              </a:rPr>
              <a:t>9</a:t>
            </a:r>
            <a:r>
              <a:rPr lang="en-US" sz="2000">
                <a:ea typeface="Times" pitchFamily="-108" charset="0"/>
                <a:cs typeface="Times" pitchFamily="-108" charset="0"/>
              </a:rPr>
              <a:t>M</a:t>
            </a:r>
            <a:r>
              <a:rPr lang="en-US" sz="2000" baseline="-25000">
                <a:latin typeface="Wingdings" pitchFamily="-108" charset="2"/>
                <a:ea typeface="Wingdings" pitchFamily="-108" charset="2"/>
                <a:cs typeface="Wingdings" pitchFamily="-108" charset="2"/>
              </a:rPr>
              <a:t></a:t>
            </a:r>
          </a:p>
          <a:p>
            <a:pPr algn="l"/>
            <a:endParaRPr lang="en-US" sz="2000" baseline="-25000">
              <a:ea typeface="Times" pitchFamily="-108" charset="0"/>
              <a:cs typeface="Times" pitchFamily="-108" charset="0"/>
            </a:endParaRPr>
          </a:p>
        </p:txBody>
      </p:sp>
      <p:sp>
        <p:nvSpPr>
          <p:cNvPr id="50184" name="TextBox 8"/>
          <p:cNvSpPr txBox="1">
            <a:spLocks noChangeArrowheads="1"/>
          </p:cNvSpPr>
          <p:nvPr/>
        </p:nvSpPr>
        <p:spPr bwMode="auto">
          <a:xfrm>
            <a:off x="6810375" y="4191000"/>
            <a:ext cx="2333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00"/>
                </a:solidFill>
                <a:ea typeface="Times" pitchFamily="-108" charset="0"/>
                <a:cs typeface="Times" pitchFamily="-108" charset="0"/>
              </a:rPr>
              <a:t>Scoville, 2011 Canary Is.</a:t>
            </a:r>
          </a:p>
          <a:p>
            <a:r>
              <a:rPr lang="en-US" sz="1600">
                <a:solidFill>
                  <a:srgbClr val="000000"/>
                </a:solidFill>
                <a:ea typeface="Times" pitchFamily="-108" charset="0"/>
                <a:cs typeface="Times" pitchFamily="-108" charset="0"/>
              </a:rPr>
              <a:t> winter school lectures</a:t>
            </a:r>
          </a:p>
        </p:txBody>
      </p:sp>
      <p:sp>
        <p:nvSpPr>
          <p:cNvPr id="50185" name="TextBox 7"/>
          <p:cNvSpPr txBox="1">
            <a:spLocks noChangeArrowheads="1"/>
          </p:cNvSpPr>
          <p:nvPr/>
        </p:nvSpPr>
        <p:spPr bwMode="auto">
          <a:xfrm>
            <a:off x="1600200" y="1143000"/>
            <a:ext cx="125253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ea typeface="Times" pitchFamily="-108" charset="0"/>
                <a:cs typeface="Times" pitchFamily="-108" charset="0"/>
              </a:rPr>
              <a:t>L=10</a:t>
            </a:r>
            <a:r>
              <a:rPr lang="en-US" sz="2000" baseline="30000">
                <a:ea typeface="Times" pitchFamily="-108" charset="0"/>
                <a:cs typeface="Times" pitchFamily="-108" charset="0"/>
              </a:rPr>
              <a:t>12</a:t>
            </a:r>
            <a:r>
              <a:rPr lang="en-US" sz="2000">
                <a:ea typeface="Times" pitchFamily="-108" charset="0"/>
                <a:cs typeface="Times" pitchFamily="-108" charset="0"/>
              </a:rPr>
              <a:t>L</a:t>
            </a:r>
            <a:r>
              <a:rPr lang="en-US" sz="2000" baseline="-25000">
                <a:latin typeface="Wingdings" pitchFamily="-108" charset="2"/>
                <a:ea typeface="Wingdings" pitchFamily="-108" charset="2"/>
                <a:cs typeface="Wingdings" pitchFamily="-108" charset="2"/>
              </a:rPr>
              <a:t>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1143000"/>
          </a:xfrm>
        </p:spPr>
        <p:txBody>
          <a:bodyPr/>
          <a:lstStyle/>
          <a:p>
            <a: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  <a:t>properties of SF gas at low </a:t>
            </a:r>
            <a:r>
              <a:rPr lang="en-US" sz="2800" dirty="0" err="1" smtClean="0">
                <a:ea typeface="ヒラギノ角ゴ Pro W3" pitchFamily="-108" charset="-128"/>
                <a:cs typeface="ヒラギノ角ゴ Pro W3" pitchFamily="-108" charset="-128"/>
              </a:rPr>
              <a:t>z</a:t>
            </a:r>
            <a: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  <a:t>   H</a:t>
            </a:r>
            <a:r>
              <a:rPr lang="en-US" sz="2800" baseline="-25000" dirty="0" smtClean="0">
                <a:ea typeface="ヒラギノ角ゴ Pro W3" pitchFamily="-108" charset="-128"/>
                <a:cs typeface="ヒラギノ角ゴ Pro W3" pitchFamily="-108" charset="-128"/>
              </a:rPr>
              <a:t>2 </a:t>
            </a:r>
            <a: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  <a:t>: Milky Way, local galaxies and starbursts/</a:t>
            </a:r>
            <a:r>
              <a:rPr lang="en-US" sz="2800" dirty="0" err="1" smtClean="0">
                <a:ea typeface="ヒラギノ角ゴ Pro W3" pitchFamily="-108" charset="-128"/>
                <a:cs typeface="ヒラギノ角ゴ Pro W3" pitchFamily="-108" charset="-128"/>
              </a:rPr>
              <a:t>ULIRGs</a:t>
            </a:r>
            <a: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    properties/structure of H</a:t>
            </a:r>
            <a:r>
              <a:rPr lang="en-US" sz="2800" baseline="-250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clouds</a:t>
            </a:r>
            <a:br>
              <a:rPr lang="en-US" sz="28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    thresholds in gas – to form H</a:t>
            </a:r>
            <a:r>
              <a:rPr lang="en-US" sz="2800" baseline="-250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, to form *’</a:t>
            </a:r>
            <a:r>
              <a:rPr lang="en-US" sz="2800" dirty="0" err="1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s</a:t>
            </a:r>
            <a:r>
              <a:rPr lang="en-US" sz="28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  <a:t>    SF laws -- two modes of SF ?</a:t>
            </a:r>
            <a:b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   quiescent &amp; dynamically driven SF ?</a:t>
            </a:r>
            <a: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1143000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R-J tail is optically thin, </a:t>
            </a:r>
            <a:b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</a:t>
            </a:r>
            <a:b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 </a:t>
            </a:r>
            <a:b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   F</a:t>
            </a:r>
            <a:r>
              <a:rPr lang="en-US" baseline="-25000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RJ</a:t>
            </a:r>
            <a: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= κ</a:t>
            </a:r>
            <a:r>
              <a:rPr lang="en-US" baseline="-25000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ν</a:t>
            </a:r>
            <a: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T</a:t>
            </a:r>
            <a:r>
              <a:rPr lang="en-US" baseline="-25000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dust</a:t>
            </a:r>
            <a: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ν</a:t>
            </a:r>
            <a:r>
              <a:rPr lang="en-US" baseline="30000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2</a:t>
            </a:r>
            <a: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M</a:t>
            </a:r>
            <a:r>
              <a:rPr lang="en-US" baseline="-25000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dust </a:t>
            </a:r>
            <a: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/ (4πd</a:t>
            </a:r>
            <a:r>
              <a:rPr lang="en-US" baseline="30000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2</a:t>
            </a:r>
            <a: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)</a:t>
            </a:r>
            <a:b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/>
            </a:r>
            <a:b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   T</a:t>
            </a:r>
            <a:r>
              <a:rPr lang="en-US" baseline="-25000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dust </a:t>
            </a:r>
            <a: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= 20-25 K in Gal. SF</a:t>
            </a:r>
            <a:b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 </a:t>
            </a:r>
            <a:b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r>
              <a:rPr lang="en-US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              </a:t>
            </a:r>
            <a:r>
              <a:rPr lang="en-US" u="sng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global</a:t>
            </a:r>
            <a:r>
              <a:rPr lang="en-US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T</a:t>
            </a:r>
            <a:r>
              <a:rPr lang="en-US" baseline="-25000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dust </a:t>
            </a:r>
            <a:r>
              <a:rPr lang="en-US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doesn</a:t>
            </a:r>
            <a:r>
              <a:rPr lang="ja-JP" altLang="en-US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’</a:t>
            </a:r>
            <a:r>
              <a:rPr lang="en-US" altLang="ja-JP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t vary much </a:t>
            </a:r>
            <a: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/>
            </a:r>
            <a:b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r>
              <a:rPr lang="en-US" altLang="ja-JP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/>
            </a:r>
            <a:br>
              <a:rPr lang="en-US" altLang="ja-JP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r>
              <a:rPr lang="en-US" altLang="ja-JP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/>
            </a:r>
            <a:br>
              <a:rPr lang="en-US" altLang="ja-JP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r>
              <a:rPr lang="en-US" altLang="ja-JP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/>
            </a:r>
            <a:br>
              <a:rPr lang="en-US" altLang="ja-JP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r>
              <a:rPr lang="en-US" altLang="ja-JP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/>
            </a:r>
            <a:br>
              <a:rPr lang="en-US" altLang="ja-JP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r>
              <a:rPr lang="en-US" altLang="ja-JP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calibrate :    </a:t>
            </a:r>
            <a: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L</a:t>
            </a:r>
            <a:r>
              <a:rPr lang="en-US" altLang="ja-JP" baseline="-25000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ν</a:t>
            </a:r>
            <a: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/ M</a:t>
            </a:r>
            <a:r>
              <a:rPr lang="en-US" altLang="ja-JP" baseline="-25000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ISM </a:t>
            </a:r>
            <a: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=     &lt;  κ</a:t>
            </a:r>
            <a:r>
              <a:rPr lang="en-US" altLang="ja-JP" baseline="-25000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ν</a:t>
            </a:r>
            <a: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T</a:t>
            </a:r>
            <a:r>
              <a:rPr lang="en-US" altLang="ja-JP" baseline="-25000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d</a:t>
            </a:r>
            <a: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M</a:t>
            </a:r>
            <a:r>
              <a:rPr lang="en-US" altLang="ja-JP" baseline="-25000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ISM</a:t>
            </a:r>
            <a: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/ M</a:t>
            </a:r>
            <a:r>
              <a:rPr lang="en-US" altLang="ja-JP" baseline="-25000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dust</a:t>
            </a:r>
            <a: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&gt;  </a:t>
            </a:r>
            <a:b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/>
            </a:r>
            <a:b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      </a:t>
            </a:r>
            <a:r>
              <a:rPr lang="en-US" altLang="ja-JP" u="sng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local galaxies</a:t>
            </a:r>
            <a: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/>
            </a:r>
            <a:b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      </a:t>
            </a:r>
            <a:r>
              <a:rPr lang="en-US" altLang="ja-JP" u="sng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Milky Way (Planck)</a:t>
            </a:r>
            <a: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/>
            </a:r>
            <a:b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r>
              <a:rPr lang="en-US" altLang="ja-JP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       </a:t>
            </a:r>
            <a:r>
              <a:rPr lang="en-US" altLang="ja-JP" u="sng">
                <a:solidFill>
                  <a:srgbClr val="0000FF"/>
                </a:solidFill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>SMGs </a:t>
            </a:r>
            <a:r>
              <a:rPr lang="en-US" altLang="ja-JP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  <a:t/>
            </a:r>
            <a:br>
              <a:rPr lang="en-US" altLang="ja-JP">
                <a:ea typeface="ヒラギノ明朝 ProN W3" pitchFamily="-108" charset="-128"/>
                <a:cs typeface="ヒラギノ明朝 ProN W3" pitchFamily="-108" charset="-128"/>
                <a:sym typeface="Wingdings" pitchFamily="-108" charset="2"/>
              </a:rPr>
            </a:br>
            <a:endParaRPr lang="en-US" baseline="-25000">
              <a:ea typeface="ヒラギノ明朝 ProN W3" pitchFamily="-108" charset="-128"/>
              <a:cs typeface="ヒラギノ明朝 ProN W3" pitchFamily="-108" charset="-128"/>
            </a:endParaRPr>
          </a:p>
        </p:txBody>
      </p:sp>
      <p:cxnSp>
        <p:nvCxnSpPr>
          <p:cNvPr id="51203" name="Straight Connector 4"/>
          <p:cNvCxnSpPr>
            <a:cxnSpLocks noChangeShapeType="1"/>
          </p:cNvCxnSpPr>
          <p:nvPr/>
        </p:nvCxnSpPr>
        <p:spPr bwMode="auto">
          <a:xfrm>
            <a:off x="533400" y="4038600"/>
            <a:ext cx="7239000" cy="1588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51204" name="Oval 5"/>
          <p:cNvSpPr>
            <a:spLocks noChangeArrowheads="1"/>
          </p:cNvSpPr>
          <p:nvPr/>
        </p:nvSpPr>
        <p:spPr bwMode="auto">
          <a:xfrm>
            <a:off x="3962400" y="4343400"/>
            <a:ext cx="31242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3200" b="0">
              <a:solidFill>
                <a:srgbClr val="000000"/>
              </a:solidFill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5"/>
          <p:cNvSpPr txBox="1">
            <a:spLocks noChangeArrowheads="1"/>
          </p:cNvSpPr>
          <p:nvPr/>
        </p:nvSpPr>
        <p:spPr bwMode="auto">
          <a:xfrm>
            <a:off x="317500" y="0"/>
            <a:ext cx="6997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</a:t>
            </a:r>
            <a:r>
              <a:rPr lang="en-US" u="sng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local galaxies</a:t>
            </a:r>
            <a:r>
              <a:rPr lang="en-US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  w/ total 850μm fluxes &amp; ISM masses</a:t>
            </a:r>
            <a:r>
              <a:rPr lang="en-US" altLang="ja-JP" sz="1800">
                <a:ea typeface="Times" pitchFamily="-108" charset="0"/>
                <a:cs typeface="Times" pitchFamily="-108" charset="0"/>
                <a:sym typeface="Gill Sans" pitchFamily="-108" charset="0"/>
              </a:rPr>
              <a:t> </a:t>
            </a:r>
            <a:endParaRPr lang="en-US" sz="1800">
              <a:ea typeface="Times" pitchFamily="-108" charset="0"/>
              <a:cs typeface="Times" pitchFamily="-108" charset="0"/>
              <a:sym typeface="Gill Sans" pitchFamily="-108" charset="0"/>
            </a:endParaRPr>
          </a:p>
        </p:txBody>
      </p:sp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6203950" y="2586038"/>
            <a:ext cx="300990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1x10</a:t>
            </a:r>
            <a:r>
              <a:rPr lang="en-US" baseline="30000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20 </a:t>
            </a:r>
            <a:r>
              <a:rPr lang="en-US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erg/s/Hz/M</a:t>
            </a:r>
            <a:r>
              <a:rPr lang="en-US" baseline="-25000">
                <a:latin typeface="Wingdings" pitchFamily="-108" charset="2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</a:t>
            </a:r>
          </a:p>
          <a:p>
            <a:pPr eaLnBrk="1" hangingPunct="1"/>
            <a:endParaRPr lang="en-US" baseline="-25000">
              <a:latin typeface="Wingdings" pitchFamily="-108" charset="2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  <a:p>
            <a:pPr eaLnBrk="1" hangingPunct="1"/>
            <a:r>
              <a:rPr lang="en-US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w/ less than factor </a:t>
            </a:r>
          </a:p>
          <a:p>
            <a:pPr eaLnBrk="1" hangingPunct="1"/>
            <a:r>
              <a:rPr lang="en-US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     2 dispersion</a:t>
            </a:r>
          </a:p>
          <a:p>
            <a:pPr eaLnBrk="1" hangingPunct="1"/>
            <a:endParaRPr lang="en-US"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  <a:p>
            <a:pPr eaLnBrk="1" hangingPunct="1"/>
            <a:r>
              <a:rPr lang="en-US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Planck: </a:t>
            </a:r>
            <a:r>
              <a:rPr lang="en-US" u="sng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Milky Way</a:t>
            </a:r>
            <a:r>
              <a:rPr lang="en-US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 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    </a:t>
            </a:r>
            <a:r>
              <a:rPr lang="en-US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Wingdings" pitchFamily="-108" charset="2"/>
              </a:rPr>
              <a:t></a:t>
            </a:r>
            <a:endParaRPr lang="en-US">
              <a:solidFill>
                <a:srgbClr val="FF0000"/>
              </a:solidFill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  <a:p>
            <a:pPr eaLnBrk="1" hangingPunct="1"/>
            <a:r>
              <a:rPr lang="en-US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0.8x10</a:t>
            </a:r>
            <a:r>
              <a:rPr lang="en-US" baseline="30000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20 </a:t>
            </a:r>
            <a:r>
              <a:rPr lang="en-US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erg/s/Hz/M</a:t>
            </a:r>
            <a:r>
              <a:rPr lang="en-US" baseline="-25000">
                <a:solidFill>
                  <a:srgbClr val="FF0000"/>
                </a:solidFill>
                <a:latin typeface="Wingdings" pitchFamily="-108" charset="2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</a:t>
            </a:r>
          </a:p>
          <a:p>
            <a:pPr eaLnBrk="1" hangingPunct="1"/>
            <a:endParaRPr lang="en-US" u="sng" baseline="-25000">
              <a:solidFill>
                <a:srgbClr val="FF0000"/>
              </a:solidFill>
              <a:latin typeface="Wingdings" pitchFamily="-108" charset="2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  <a:p>
            <a:pPr eaLnBrk="1" hangingPunct="1"/>
            <a:r>
              <a:rPr lang="en-US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β = 1.8 +- 0.1</a:t>
            </a:r>
          </a:p>
          <a:p>
            <a:pPr eaLnBrk="1" hangingPunct="1"/>
            <a:r>
              <a:rPr lang="en-US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</a:t>
            </a:r>
          </a:p>
        </p:txBody>
      </p:sp>
      <p:cxnSp>
        <p:nvCxnSpPr>
          <p:cNvPr id="52228" name="Straight Arrow Connector 6"/>
          <p:cNvCxnSpPr>
            <a:cxnSpLocks noChangeShapeType="1"/>
          </p:cNvCxnSpPr>
          <p:nvPr/>
        </p:nvCxnSpPr>
        <p:spPr bwMode="auto">
          <a:xfrm rot="10800000">
            <a:off x="5791200" y="3200400"/>
            <a:ext cx="533400" cy="1588"/>
          </a:xfrm>
          <a:prstGeom prst="straightConnector1">
            <a:avLst/>
          </a:prstGeom>
          <a:noFill/>
          <a:ln w="57150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52229" name="TextBox 5"/>
          <p:cNvSpPr txBox="1">
            <a:spLocks noChangeArrowheads="1"/>
          </p:cNvSpPr>
          <p:nvPr/>
        </p:nvSpPr>
        <p:spPr bwMode="auto">
          <a:xfrm>
            <a:off x="1011238" y="6426200"/>
            <a:ext cx="51609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solidFill>
                  <a:schemeClr val="tx1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850μm from Dale </a:t>
            </a:r>
            <a:r>
              <a:rPr lang="ja-JP" altLang="en-US" sz="1600">
                <a:solidFill>
                  <a:schemeClr val="tx1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‘</a:t>
            </a:r>
            <a:r>
              <a:rPr lang="en-US" altLang="ja-JP" sz="1600">
                <a:solidFill>
                  <a:schemeClr val="tx1"/>
                </a:solidFill>
                <a:ea typeface="Times" pitchFamily="-108" charset="0"/>
                <a:cs typeface="Times" pitchFamily="-108" charset="0"/>
                <a:sym typeface="Gill Sans" pitchFamily="-108" charset="0"/>
              </a:rPr>
              <a:t>05, Clements </a:t>
            </a:r>
            <a:r>
              <a:rPr lang="ja-JP" altLang="en-US" sz="1600">
                <a:solidFill>
                  <a:schemeClr val="tx1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’</a:t>
            </a:r>
            <a:r>
              <a:rPr lang="en-US" altLang="ja-JP" sz="1600">
                <a:solidFill>
                  <a:schemeClr val="tx1"/>
                </a:solidFill>
                <a:ea typeface="Times" pitchFamily="-108" charset="0"/>
                <a:cs typeface="Times" pitchFamily="-108" charset="0"/>
                <a:sym typeface="Gill Sans" pitchFamily="-108" charset="0"/>
              </a:rPr>
              <a:t>09, Dunne &amp; Eales </a:t>
            </a:r>
            <a:r>
              <a:rPr lang="ja-JP" altLang="en-US" sz="1600">
                <a:solidFill>
                  <a:schemeClr val="tx1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‘</a:t>
            </a:r>
            <a:r>
              <a:rPr lang="en-US" altLang="ja-JP" sz="1600">
                <a:solidFill>
                  <a:schemeClr val="tx1"/>
                </a:solidFill>
                <a:ea typeface="Times" pitchFamily="-108" charset="0"/>
                <a:cs typeface="Times" pitchFamily="-108" charset="0"/>
                <a:sym typeface="Gill Sans" pitchFamily="-108" charset="0"/>
              </a:rPr>
              <a:t>09) </a:t>
            </a:r>
            <a:r>
              <a:rPr lang="en-US" altLang="ja-JP" sz="1600">
                <a:ea typeface="Times" pitchFamily="-108" charset="0"/>
                <a:cs typeface="Times" pitchFamily="-108" charset="0"/>
                <a:sym typeface="Gill Sans" pitchFamily="-108" charset="0"/>
              </a:rPr>
              <a:t> </a:t>
            </a:r>
          </a:p>
          <a:p>
            <a:pPr eaLnBrk="1" hangingPunct="1"/>
            <a:endParaRPr lang="en-US" sz="1600">
              <a:solidFill>
                <a:srgbClr val="000000"/>
              </a:solidFill>
              <a:ea typeface="Times" pitchFamily="-108" charset="0"/>
              <a:cs typeface="Times" pitchFamily="-108" charset="0"/>
              <a:sym typeface="Gill Sans" pitchFamily="-108" charset="0"/>
            </a:endParaRPr>
          </a:p>
        </p:txBody>
      </p:sp>
      <p:pic>
        <p:nvPicPr>
          <p:cNvPr id="7" name="Picture 6" descr="lnu_ism_p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8" y="525463"/>
            <a:ext cx="5370512" cy="564673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2133600" y="420688"/>
            <a:ext cx="1808163" cy="334962"/>
          </a:xfrm>
          <a:prstGeom prst="rect">
            <a:avLst/>
          </a:prstGeom>
          <a:solidFill>
            <a:schemeClr val="bg1"/>
          </a:solidFill>
          <a:ln w="254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3200" b="0">
              <a:solidFill>
                <a:srgbClr val="000000"/>
              </a:solidFill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6172200" y="4267200"/>
            <a:ext cx="2895600" cy="19812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3200" b="0">
              <a:solidFill>
                <a:srgbClr val="000000"/>
              </a:solidFill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nu_ism_p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85800"/>
            <a:ext cx="5334000" cy="57388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000000">
                <a:alpha val="42998"/>
              </a:srgbClr>
            </a:outerShdw>
          </a:effectLst>
          <a:extLst/>
        </p:spPr>
      </p:pic>
      <p:sp>
        <p:nvSpPr>
          <p:cNvPr id="53251" name="TextBox 4"/>
          <p:cNvSpPr txBox="1">
            <a:spLocks noChangeArrowheads="1"/>
          </p:cNvSpPr>
          <p:nvPr/>
        </p:nvSpPr>
        <p:spPr bwMode="auto">
          <a:xfrm>
            <a:off x="960438" y="76200"/>
            <a:ext cx="48307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z = 2 – 4 SMGs with CO (1-0) obs. : </a:t>
            </a:r>
          </a:p>
        </p:txBody>
      </p:sp>
      <p:sp>
        <p:nvSpPr>
          <p:cNvPr id="53252" name="TextBox 5"/>
          <p:cNvSpPr txBox="1">
            <a:spLocks noChangeArrowheads="1"/>
          </p:cNvSpPr>
          <p:nvPr/>
        </p:nvSpPr>
        <p:spPr bwMode="auto">
          <a:xfrm>
            <a:off x="3765550" y="6248400"/>
            <a:ext cx="5378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Wingdings" pitchFamily="-108" charset="2"/>
              </a:rPr>
              <a:t> same calibration as local gal. &amp; MW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5"/>
          <p:cNvSpPr txBox="1">
            <a:spLocks noChangeArrowheads="1"/>
          </p:cNvSpPr>
          <p:nvPr/>
        </p:nvSpPr>
        <p:spPr bwMode="auto">
          <a:xfrm>
            <a:off x="644525" y="76200"/>
            <a:ext cx="4362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solidFill>
                  <a:srgbClr val="FF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for ALMA Bands 3 -  7 predict :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6477000" y="3124200"/>
            <a:ext cx="24511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3 σ  in ~2 min</a:t>
            </a:r>
          </a:p>
          <a:p>
            <a:pPr eaLnBrk="1" hangingPunct="1"/>
            <a:r>
              <a:rPr lang="en-US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for M</a:t>
            </a:r>
            <a:r>
              <a:rPr lang="en-US" baseline="-25000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ISM </a:t>
            </a:r>
            <a:r>
              <a:rPr lang="en-US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= 1x10</a:t>
            </a:r>
            <a:r>
              <a:rPr lang="en-US" baseline="30000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10</a:t>
            </a:r>
          </a:p>
          <a:p>
            <a:pPr eaLnBrk="1" hangingPunct="1"/>
            <a:endParaRPr lang="en-US" baseline="30000"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  <a:p>
            <a:pPr eaLnBrk="1" hangingPunct="1"/>
            <a:r>
              <a:rPr lang="en-US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    20x faster </a:t>
            </a:r>
          </a:p>
          <a:p>
            <a:pPr eaLnBrk="1" hangingPunct="1"/>
            <a:r>
              <a:rPr lang="en-US"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     than CO !</a:t>
            </a:r>
          </a:p>
        </p:txBody>
      </p:sp>
      <p:cxnSp>
        <p:nvCxnSpPr>
          <p:cNvPr id="54276" name="Straight Arrow Connector 6"/>
          <p:cNvCxnSpPr>
            <a:cxnSpLocks noChangeShapeType="1"/>
          </p:cNvCxnSpPr>
          <p:nvPr/>
        </p:nvCxnSpPr>
        <p:spPr bwMode="auto">
          <a:xfrm rot="10800000">
            <a:off x="5867400" y="3421063"/>
            <a:ext cx="533400" cy="1587"/>
          </a:xfrm>
          <a:prstGeom prst="straightConnector1">
            <a:avLst/>
          </a:prstGeom>
          <a:noFill/>
          <a:ln w="57150">
            <a:solidFill>
              <a:srgbClr val="0000FF"/>
            </a:solidFill>
            <a:round/>
            <a:headEnd/>
            <a:tailEnd type="arrow" w="med" len="med"/>
          </a:ln>
        </p:spPr>
      </p:cxnSp>
      <p:pic>
        <p:nvPicPr>
          <p:cNvPr id="6" name="Picture 5" descr="lnu_ism_p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5878513" cy="58547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1143000"/>
          </a:xfrm>
        </p:spPr>
        <p:txBody>
          <a:bodyPr/>
          <a:lstStyle/>
          <a:p>
            <a:r>
              <a:rPr lang="en-US">
                <a:ea typeface="ヒラギノ明朝 ProN W3" pitchFamily="-108" charset="-128"/>
                <a:cs typeface="ヒラギノ明朝 ProN W3" pitchFamily="-108" charset="-128"/>
              </a:rPr>
              <a:t>ALMA 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Cycle 2 –  observations --180 galaxies  </a:t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           w/ 2 min !!! per gal</a:t>
            </a:r>
            <a:r>
              <a:rPr lang="en-US" sz="1800">
                <a:ea typeface="ヒラギノ角ゴ Pro W3" pitchFamily="-108" charset="-128"/>
                <a:cs typeface="ヒラギノ角ゴ Pro W3" pitchFamily="-108" charset="-128"/>
              </a:rPr>
              <a:t>. </a:t>
            </a:r>
            <a:br>
              <a:rPr lang="en-US" sz="180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180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180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200">
                <a:solidFill>
                  <a:srgbClr val="000000"/>
                </a:solidFill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w/ Sheth, Aussel,  Vanden Bout, Capak, Bongiorno, Casey, Murchikova, Koda, Pope, Toft, Ivison, Sanders, Manohar, Lee 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       60 @ z  = 1                   60 @ z  = 2                    60 @ z  = 5    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endParaRPr lang="en-US">
              <a:ea typeface="ヒラギノ角ゴ Pro W3" pitchFamily="-108" charset="-128"/>
              <a:cs typeface="ヒラギノ角ゴ Pro W3" pitchFamily="-108" charset="-128"/>
            </a:endParaRPr>
          </a:p>
        </p:txBody>
      </p:sp>
      <p:pic>
        <p:nvPicPr>
          <p:cNvPr id="55299" name="Picture 2" descr="figures_p3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97125"/>
            <a:ext cx="914400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925513" y="5405438"/>
            <a:ext cx="77930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/>
              <a:t>band   5 (350 GHz)                  5 (350 GHz)                           6 (230 GHz)    </a:t>
            </a:r>
          </a:p>
        </p:txBody>
      </p:sp>
      <p:sp>
        <p:nvSpPr>
          <p:cNvPr id="55301" name="TextBox 4"/>
          <p:cNvSpPr txBox="1">
            <a:spLocks noChangeArrowheads="1"/>
          </p:cNvSpPr>
          <p:nvPr/>
        </p:nvSpPr>
        <p:spPr bwMode="auto">
          <a:xfrm>
            <a:off x="4902200" y="5951538"/>
            <a:ext cx="3784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stack obs for each z </a:t>
            </a:r>
          </a:p>
          <a:p>
            <a:pPr algn="l"/>
            <a:r>
              <a:rPr lang="en-US"/>
              <a:t>        in  cells of M</a:t>
            </a:r>
            <a:r>
              <a:rPr lang="en-US" baseline="-25000"/>
              <a:t>* </a:t>
            </a:r>
            <a:r>
              <a:rPr lang="en-US"/>
              <a:t>and SFR  </a:t>
            </a:r>
          </a:p>
        </p:txBody>
      </p:sp>
      <p:sp>
        <p:nvSpPr>
          <p:cNvPr id="55302" name="TextBox 6"/>
          <p:cNvSpPr txBox="1">
            <a:spLocks noChangeArrowheads="1"/>
          </p:cNvSpPr>
          <p:nvPr/>
        </p:nvSpPr>
        <p:spPr bwMode="auto">
          <a:xfrm>
            <a:off x="1066800" y="2647950"/>
            <a:ext cx="102235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z = 1.15</a:t>
            </a:r>
          </a:p>
        </p:txBody>
      </p:sp>
      <p:sp>
        <p:nvSpPr>
          <p:cNvPr id="55303" name="TextBox 7"/>
          <p:cNvSpPr txBox="1">
            <a:spLocks noChangeArrowheads="1"/>
          </p:cNvSpPr>
          <p:nvPr/>
        </p:nvSpPr>
        <p:spPr bwMode="auto">
          <a:xfrm>
            <a:off x="4038600" y="2617788"/>
            <a:ext cx="89376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8000"/>
                </a:solidFill>
              </a:rPr>
              <a:t>z = 2.2</a:t>
            </a:r>
          </a:p>
        </p:txBody>
      </p:sp>
      <p:sp>
        <p:nvSpPr>
          <p:cNvPr id="55304" name="TextBox 8"/>
          <p:cNvSpPr txBox="1">
            <a:spLocks noChangeArrowheads="1"/>
          </p:cNvSpPr>
          <p:nvPr/>
        </p:nvSpPr>
        <p:spPr bwMode="auto">
          <a:xfrm>
            <a:off x="7010400" y="2605088"/>
            <a:ext cx="89376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z = 4.8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5"/>
          <p:cNvSpPr txBox="1">
            <a:spLocks noChangeArrowheads="1"/>
          </p:cNvSpPr>
          <p:nvPr/>
        </p:nvSpPr>
        <p:spPr bwMode="auto">
          <a:xfrm>
            <a:off x="457200" y="5029200"/>
            <a:ext cx="8229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     peak  M</a:t>
            </a:r>
            <a:r>
              <a:rPr lang="en-US" baseline="-25000"/>
              <a:t>ISM</a:t>
            </a:r>
            <a:r>
              <a:rPr lang="en-US"/>
              <a:t>  at z  ~ 2 , decreases ~5x from z = 2 to 1  </a:t>
            </a:r>
          </a:p>
          <a:p>
            <a:pPr algn="l"/>
            <a:r>
              <a:rPr lang="en-US"/>
              <a:t>                                          decrease from z  = 2 to 5</a:t>
            </a:r>
            <a:r>
              <a:rPr lang="en-US" baseline="-25000"/>
              <a:t>  </a:t>
            </a:r>
            <a:endParaRPr lang="en-US"/>
          </a:p>
        </p:txBody>
      </p:sp>
      <p:sp>
        <p:nvSpPr>
          <p:cNvPr id="56323" name="TextBox 8"/>
          <p:cNvSpPr txBox="1">
            <a:spLocks noChangeArrowheads="1"/>
          </p:cNvSpPr>
          <p:nvPr/>
        </p:nvSpPr>
        <p:spPr bwMode="auto">
          <a:xfrm>
            <a:off x="457200" y="85725"/>
            <a:ext cx="5875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ISM masses     vs    sSFR = SFR / M</a:t>
            </a:r>
            <a:r>
              <a:rPr lang="en-US" sz="2800" baseline="-25000">
                <a:solidFill>
                  <a:srgbClr val="FF0000"/>
                </a:solidFill>
              </a:rPr>
              <a:t>*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56324" name="TextBox 4"/>
          <p:cNvSpPr txBox="1">
            <a:spLocks noChangeArrowheads="1"/>
          </p:cNvSpPr>
          <p:nvPr/>
        </p:nvSpPr>
        <p:spPr bwMode="auto">
          <a:xfrm>
            <a:off x="3986213" y="609600"/>
            <a:ext cx="21859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</a:t>
            </a:r>
            <a:r>
              <a:rPr lang="en-US" baseline="-25000"/>
              <a:t>ISM </a:t>
            </a:r>
            <a:r>
              <a:rPr lang="en-US"/>
              <a:t>(10</a:t>
            </a:r>
            <a:r>
              <a:rPr lang="en-US" baseline="30000"/>
              <a:t>10</a:t>
            </a:r>
            <a:r>
              <a:rPr lang="en-US"/>
              <a:t> M</a:t>
            </a:r>
            <a:r>
              <a:rPr lang="en-US" baseline="-25000">
                <a:latin typeface="Wingdings" pitchFamily="-108" charset="2"/>
                <a:ea typeface="Wingdings" pitchFamily="-108" charset="2"/>
                <a:cs typeface="Wingdings" pitchFamily="-108" charset="2"/>
              </a:rPr>
              <a:t></a:t>
            </a:r>
            <a:r>
              <a:rPr lang="en-US">
                <a:ea typeface="Wingdings" pitchFamily="-108" charset="2"/>
                <a:cs typeface="Wingdings" pitchFamily="-108" charset="2"/>
              </a:rPr>
              <a:t>)</a:t>
            </a:r>
            <a:endParaRPr lang="en-US"/>
          </a:p>
        </p:txBody>
      </p:sp>
      <p:pic>
        <p:nvPicPr>
          <p:cNvPr id="56325" name="Picture 7" descr="dust_measures_plot_p9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8" y="1338263"/>
            <a:ext cx="3376612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8" descr="dust_measures_plot_p10.pdf"/>
          <p:cNvPicPr>
            <a:picLocks noChangeAspect="1"/>
          </p:cNvPicPr>
          <p:nvPr/>
        </p:nvPicPr>
        <p:blipFill>
          <a:blip r:embed="rId3"/>
          <a:srcRect l="6799" r="11613"/>
          <a:stretch>
            <a:fillRect/>
          </a:stretch>
        </p:blipFill>
        <p:spPr bwMode="auto">
          <a:xfrm>
            <a:off x="3581400" y="1295400"/>
            <a:ext cx="27432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9" descr="dust_measures_plot_p11.pdf"/>
          <p:cNvPicPr>
            <a:picLocks noChangeAspect="1"/>
          </p:cNvPicPr>
          <p:nvPr/>
        </p:nvPicPr>
        <p:blipFill>
          <a:blip r:embed="rId4"/>
          <a:srcRect l="8279" r="11185"/>
          <a:stretch>
            <a:fillRect/>
          </a:stretch>
        </p:blipFill>
        <p:spPr bwMode="auto">
          <a:xfrm>
            <a:off x="6400800" y="1295400"/>
            <a:ext cx="27432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ISM mass fraction :</a:t>
            </a:r>
          </a:p>
        </p:txBody>
      </p:sp>
      <p:sp>
        <p:nvSpPr>
          <p:cNvPr id="57347" name="TextBox 5"/>
          <p:cNvSpPr txBox="1">
            <a:spLocks noChangeArrowheads="1"/>
          </p:cNvSpPr>
          <p:nvPr/>
        </p:nvSpPr>
        <p:spPr bwMode="auto">
          <a:xfrm>
            <a:off x="3429000" y="1295400"/>
            <a:ext cx="3125788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ea typeface="Times" pitchFamily="-108" charset="0"/>
                <a:cs typeface="Times" pitchFamily="-108" charset="0"/>
              </a:rPr>
              <a:t>M</a:t>
            </a:r>
            <a:r>
              <a:rPr lang="en-US" baseline="-25000">
                <a:ea typeface="Times" pitchFamily="-108" charset="0"/>
                <a:cs typeface="Times" pitchFamily="-108" charset="0"/>
              </a:rPr>
              <a:t>ISM </a:t>
            </a:r>
            <a:r>
              <a:rPr lang="en-US">
                <a:ea typeface="Times" pitchFamily="-108" charset="0"/>
                <a:cs typeface="Times" pitchFamily="-108" charset="0"/>
              </a:rPr>
              <a:t>/ (M</a:t>
            </a:r>
            <a:r>
              <a:rPr lang="en-US" baseline="-25000">
                <a:ea typeface="Times" pitchFamily="-108" charset="0"/>
                <a:cs typeface="Times" pitchFamily="-108" charset="0"/>
              </a:rPr>
              <a:t>ISM</a:t>
            </a:r>
            <a:r>
              <a:rPr lang="en-US">
                <a:ea typeface="Times" pitchFamily="-108" charset="0"/>
                <a:cs typeface="Times" pitchFamily="-108" charset="0"/>
              </a:rPr>
              <a:t> + M</a:t>
            </a:r>
            <a:r>
              <a:rPr lang="en-US" baseline="-25000">
                <a:ea typeface="Times" pitchFamily="-108" charset="0"/>
                <a:cs typeface="Times" pitchFamily="-108" charset="0"/>
              </a:rPr>
              <a:t>stellar</a:t>
            </a:r>
            <a:r>
              <a:rPr lang="en-US">
                <a:ea typeface="Times" pitchFamily="-108" charset="0"/>
                <a:cs typeface="Times" pitchFamily="-108" charset="0"/>
              </a:rPr>
              <a:t>)</a:t>
            </a:r>
          </a:p>
        </p:txBody>
      </p:sp>
      <p:pic>
        <p:nvPicPr>
          <p:cNvPr id="57348" name="Picture 6" descr="dust_measures_plot_p1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24088"/>
            <a:ext cx="38893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7" descr="dust_measures_plot_p13.pdf"/>
          <p:cNvPicPr>
            <a:picLocks noChangeAspect="1"/>
          </p:cNvPicPr>
          <p:nvPr/>
        </p:nvPicPr>
        <p:blipFill>
          <a:blip r:embed="rId3"/>
          <a:srcRect l="17456" r="11031"/>
          <a:stretch>
            <a:fillRect/>
          </a:stretch>
        </p:blipFill>
        <p:spPr bwMode="auto">
          <a:xfrm>
            <a:off x="3852863" y="2286000"/>
            <a:ext cx="2700337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8" descr="dust_measures_plot_p14.pdf"/>
          <p:cNvPicPr>
            <a:picLocks noChangeAspect="1"/>
          </p:cNvPicPr>
          <p:nvPr/>
        </p:nvPicPr>
        <p:blipFill>
          <a:blip r:embed="rId4"/>
          <a:srcRect l="17010" r="12364"/>
          <a:stretch>
            <a:fillRect/>
          </a:stretch>
        </p:blipFill>
        <p:spPr bwMode="auto">
          <a:xfrm>
            <a:off x="6477000" y="2286000"/>
            <a:ext cx="2667000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/>
          <p:cNvSpPr txBox="1">
            <a:spLocks noChangeArrowheads="1"/>
          </p:cNvSpPr>
          <p:nvPr/>
        </p:nvSpPr>
        <p:spPr bwMode="auto">
          <a:xfrm>
            <a:off x="381000" y="0"/>
            <a:ext cx="3662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a single </a:t>
            </a:r>
            <a:r>
              <a:rPr lang="ja-JP" altLang="en-US" sz="2800"/>
              <a:t>‘</a:t>
            </a:r>
            <a:r>
              <a:rPr lang="en-US" altLang="ja-JP" sz="2800"/>
              <a:t>linear</a:t>
            </a:r>
            <a:r>
              <a:rPr lang="ja-JP" altLang="en-US" sz="2800"/>
              <a:t>’</a:t>
            </a:r>
            <a:r>
              <a:rPr lang="en-US" altLang="ja-JP" sz="2800"/>
              <a:t> SF law</a:t>
            </a:r>
            <a:endParaRPr lang="en-US" sz="2800"/>
          </a:p>
        </p:txBody>
      </p:sp>
      <p:pic>
        <p:nvPicPr>
          <p:cNvPr id="58371" name="Picture 1" descr="plot.pdf"/>
          <p:cNvPicPr>
            <a:picLocks noChangeAspect="1"/>
          </p:cNvPicPr>
          <p:nvPr/>
        </p:nvPicPr>
        <p:blipFill>
          <a:blip r:embed="rId2"/>
          <a:srcRect l="9401" t="8714" r="10715" b="29195"/>
          <a:stretch>
            <a:fillRect/>
          </a:stretch>
        </p:blipFill>
        <p:spPr bwMode="auto">
          <a:xfrm>
            <a:off x="1752600" y="685800"/>
            <a:ext cx="613568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 descr="ism_ms_Betherminz&gt;1&amp;LBGs.pdf"/>
          <p:cNvPicPr>
            <a:picLocks noChangeAspect="1"/>
          </p:cNvPicPr>
          <p:nvPr/>
        </p:nvPicPr>
        <p:blipFill>
          <a:blip r:embed="rId2"/>
          <a:srcRect l="5547" t="11111" r="11163" b="5556"/>
          <a:stretch>
            <a:fillRect/>
          </a:stretch>
        </p:blipFill>
        <p:spPr bwMode="auto">
          <a:xfrm>
            <a:off x="762000" y="914400"/>
            <a:ext cx="7391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compared w/Herschel  stacking </a:t>
            </a: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 rot="-2444236">
            <a:off x="4583113" y="1646238"/>
            <a:ext cx="24145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SFR = 50 M</a:t>
            </a:r>
            <a:r>
              <a:rPr lang="en-US" baseline="-25000"/>
              <a:t>ISM</a:t>
            </a:r>
            <a:r>
              <a:rPr lang="en-US" baseline="30000"/>
              <a:t>1.1</a:t>
            </a:r>
            <a:endParaRPr lang="en-US"/>
          </a:p>
        </p:txBody>
      </p:sp>
      <p:sp>
        <p:nvSpPr>
          <p:cNvPr id="59397" name="Rectangle 4"/>
          <p:cNvSpPr>
            <a:spLocks noChangeArrowheads="1"/>
          </p:cNvSpPr>
          <p:nvPr/>
        </p:nvSpPr>
        <p:spPr bwMode="auto">
          <a:xfrm>
            <a:off x="5257800" y="3962400"/>
            <a:ext cx="2362200" cy="2286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8" name="Rectangle 8"/>
          <p:cNvSpPr>
            <a:spLocks noChangeArrowheads="1"/>
          </p:cNvSpPr>
          <p:nvPr/>
        </p:nvSpPr>
        <p:spPr bwMode="auto">
          <a:xfrm>
            <a:off x="5334000" y="4495800"/>
            <a:ext cx="2286000" cy="3048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9" name="Right Bracket 5"/>
          <p:cNvSpPr>
            <a:spLocks/>
          </p:cNvSpPr>
          <p:nvPr/>
        </p:nvSpPr>
        <p:spPr bwMode="auto">
          <a:xfrm>
            <a:off x="6781800" y="4705350"/>
            <a:ext cx="225425" cy="476250"/>
          </a:xfrm>
          <a:prstGeom prst="rightBracket">
            <a:avLst>
              <a:gd name="adj" fmla="val 8353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0" name="TextBox 7"/>
          <p:cNvSpPr txBox="1">
            <a:spLocks noChangeArrowheads="1"/>
          </p:cNvSpPr>
          <p:nvPr/>
        </p:nvSpPr>
        <p:spPr bwMode="auto">
          <a:xfrm>
            <a:off x="6538913" y="4267200"/>
            <a:ext cx="24717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</a:rPr>
              <a:t>Alvarez Marquez</a:t>
            </a:r>
          </a:p>
          <a:p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</a:rPr>
              <a:t>etal </a:t>
            </a:r>
            <a:r>
              <a:rPr lang="ja-JP" alt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</a:rPr>
              <a:t>‘</a:t>
            </a:r>
            <a:r>
              <a:rPr lang="en-US" altLang="ja-JP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</a:rPr>
              <a:t>15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3"/>
          <p:cNvSpPr txBox="1">
            <a:spLocks noChangeArrowheads="1"/>
          </p:cNvSpPr>
          <p:nvPr/>
        </p:nvSpPr>
        <p:spPr bwMode="auto">
          <a:xfrm>
            <a:off x="20638" y="228600"/>
            <a:ext cx="30972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gas depletion times</a:t>
            </a:r>
          </a:p>
        </p:txBody>
      </p:sp>
      <p:pic>
        <p:nvPicPr>
          <p:cNvPr id="60419" name="Picture 3" descr="dust_measures_plot_p7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52400"/>
            <a:ext cx="6400800" cy="671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6858000"/>
          </a:xfrm>
        </p:spPr>
        <p:txBody>
          <a:bodyPr/>
          <a:lstStyle/>
          <a:p>
            <a: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  <a:t>estimating H2 masses –</a:t>
            </a:r>
            <a:b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  <a:t>  </a:t>
            </a:r>
            <a:r>
              <a:rPr lang="en-US" sz="28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for resolved clouds </a:t>
            </a:r>
            <a:r>
              <a:rPr lang="en-US" sz="2800" dirty="0" err="1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M</a:t>
            </a:r>
            <a:r>
              <a:rPr lang="en-US" sz="2800" baseline="-25000" dirty="0" err="1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vir</a:t>
            </a:r>
            <a:r>
              <a:rPr lang="en-US" sz="2800" baseline="-25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</a:t>
            </a:r>
            <a:br>
              <a:rPr lang="en-US" sz="2800" baseline="-25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baseline="-25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                         </a:t>
            </a:r>
            <a:r>
              <a:rPr lang="en-US" sz="28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correlated with L</a:t>
            </a:r>
            <a:r>
              <a:rPr lang="en-US" sz="2800" baseline="-25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CO  </a:t>
            </a:r>
            <a:r>
              <a:rPr lang="en-US" sz="28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(= area T</a:t>
            </a:r>
            <a:r>
              <a:rPr lang="en-US" sz="2800" baseline="-25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CO </a:t>
            </a:r>
            <a:r>
              <a:rPr lang="en-US" sz="2800" dirty="0" err="1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Δv</a:t>
            </a:r>
            <a:r>
              <a:rPr lang="en-US" sz="28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)</a:t>
            </a:r>
            <a: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baseline="-25000" dirty="0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baseline="-25000" dirty="0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smtClean="0">
                <a:ea typeface="ヒラギノ角ゴ Pro W3" pitchFamily="-108" charset="-128"/>
                <a:cs typeface="ヒラギノ角ゴ Pro W3" pitchFamily="-108" charset="-128"/>
              </a:rPr>
              <a:t>How </a:t>
            </a:r>
            <a: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  <a:t>can an optically thick CO line measure mass ??   </a:t>
            </a:r>
            <a:b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>
                <a:ea typeface="ヒラギノ角ゴ Pro W3" pitchFamily="-108" charset="-128"/>
                <a:cs typeface="ヒラギノ角ゴ Pro W3" pitchFamily="-108" charset="-128"/>
              </a:rPr>
            </a:br>
            <a:endParaRPr lang="en-US" sz="2800" dirty="0">
              <a:ea typeface="ヒラギノ角ゴ Pro W3" pitchFamily="-108" charset="-128"/>
              <a:cs typeface="ヒラギノ角ゴ Pro W3" pitchFamily="-108" charset="-128"/>
            </a:endParaRPr>
          </a:p>
        </p:txBody>
      </p:sp>
      <p:pic>
        <p:nvPicPr>
          <p:cNvPr id="19459" name="Picture 3" descr="fig1a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295400"/>
            <a:ext cx="6629400" cy="464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very different than previous work from CO</a:t>
            </a:r>
          </a:p>
        </p:txBody>
      </p:sp>
      <p:pic>
        <p:nvPicPr>
          <p:cNvPr id="61443" name="Picture 2" descr="daddi_p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46355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3" descr="genzel_p10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838200"/>
            <a:ext cx="3622675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Box 4"/>
          <p:cNvSpPr txBox="1">
            <a:spLocks noChangeArrowheads="1"/>
          </p:cNvSpPr>
          <p:nvPr/>
        </p:nvSpPr>
        <p:spPr bwMode="auto">
          <a:xfrm>
            <a:off x="171450" y="5638800"/>
            <a:ext cx="1893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Daddi etal 2010</a:t>
            </a:r>
          </a:p>
        </p:txBody>
      </p:sp>
      <p:sp>
        <p:nvSpPr>
          <p:cNvPr id="61446" name="TextBox 5"/>
          <p:cNvSpPr txBox="1">
            <a:spLocks noChangeArrowheads="1"/>
          </p:cNvSpPr>
          <p:nvPr/>
        </p:nvSpPr>
        <p:spPr bwMode="auto">
          <a:xfrm>
            <a:off x="6858000" y="5791200"/>
            <a:ext cx="1979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Genzel etal 2010</a:t>
            </a:r>
          </a:p>
        </p:txBody>
      </p:sp>
      <p:sp>
        <p:nvSpPr>
          <p:cNvPr id="61447" name="TextBox 6"/>
          <p:cNvSpPr txBox="1">
            <a:spLocks noChangeArrowheads="1"/>
          </p:cNvSpPr>
          <p:nvPr/>
        </p:nvSpPr>
        <p:spPr bwMode="auto">
          <a:xfrm>
            <a:off x="811213" y="6248400"/>
            <a:ext cx="7723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both used </a:t>
            </a:r>
            <a:r>
              <a:rPr lang="en-US" u="sng"/>
              <a:t>different CO conversion factors for SB and MS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10600" cy="1143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ヒラギノ角ゴ Pro W3" pitchFamily="-108" charset="-128"/>
                <a:cs typeface="ヒラギノ角ゴ Pro W3" pitchFamily="-108" charset="-128"/>
              </a:rPr>
              <a:t>our work </a:t>
            </a:r>
            <a:r>
              <a:rPr lang="en-US">
                <a:solidFill>
                  <a:srgbClr val="00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 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u="sng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single, </a:t>
            </a:r>
            <a:r>
              <a:rPr lang="ja-JP" altLang="en-US" u="sng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‘</a:t>
            </a:r>
            <a:r>
              <a:rPr lang="en-US" altLang="ja-JP" u="sng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linear</a:t>
            </a:r>
            <a:r>
              <a:rPr lang="ja-JP" altLang="en-US" u="sng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’</a:t>
            </a:r>
            <a:r>
              <a:rPr lang="en-US" altLang="ja-JP" u="sng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SF law !!</a:t>
            </a:r>
            <a: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    </a:t>
            </a:r>
            <a:b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     at z = 1 to 6  and on MS and above MS</a:t>
            </a:r>
            <a:b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altLang="ja-JP" u="sng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huge accretion rates</a:t>
            </a:r>
            <a: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</a:t>
            </a:r>
            <a:b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       </a:t>
            </a:r>
            <a:r>
              <a:rPr lang="en-US" altLang="ja-JP">
                <a:solidFill>
                  <a:srgbClr val="00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replace entire ISM w/i 2-4 x10</a:t>
            </a:r>
            <a:r>
              <a:rPr lang="en-US" altLang="ja-JP" baseline="30000">
                <a:solidFill>
                  <a:srgbClr val="00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8</a:t>
            </a:r>
            <a:r>
              <a:rPr lang="en-US" altLang="ja-JP">
                <a:solidFill>
                  <a:srgbClr val="00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yrs</a:t>
            </a:r>
            <a:br>
              <a:rPr lang="en-US" altLang="ja-JP">
                <a:solidFill>
                  <a:srgbClr val="00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altLang="ja-JP">
                <a:solidFill>
                  <a:srgbClr val="00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altLang="ja-JP">
                <a:solidFill>
                  <a:srgbClr val="00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altLang="ja-JP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why is SF more rapid at z &gt; 1 ??</a:t>
            </a:r>
            <a: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altLang="ja-JP" u="sng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dynamically driven SF  high σ</a:t>
            </a:r>
            <a:r>
              <a:rPr lang="en-US" altLang="ja-JP" u="sng" baseline="-25000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v </a:t>
            </a:r>
            <a:r>
              <a:rPr lang="en-US" altLang="ja-JP" u="sng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gas &amp; merging</a:t>
            </a:r>
            <a: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altLang="ja-JP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 </a:t>
            </a:r>
            <a:endParaRPr lang="en-US">
              <a:ea typeface="ヒラギノ角ゴ Pro W3" pitchFamily="-108" charset="-128"/>
              <a:cs typeface="ヒラギノ角ゴ Pro W3" pitchFamily="-108" charset="-128"/>
            </a:endParaRPr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666750" y="2133600"/>
          <a:ext cx="6642100" cy="1676400"/>
        </p:xfrm>
        <a:graphic>
          <a:graphicData uri="http://schemas.openxmlformats.org/presentationml/2006/ole">
            <p:oleObj spid="_x0000_s62466" name="Equation" r:id="rId3" imgW="6642100" imgH="1676400" progId="Equation.3">
              <p:embed/>
            </p:oleObj>
          </a:graphicData>
        </a:graphic>
      </p:graphicFrame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2819400" y="6488113"/>
            <a:ext cx="6324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Note  – do not fit for T</a:t>
            </a:r>
            <a:r>
              <a:rPr lang="en-US" sz="1800" baseline="-25000">
                <a:solidFill>
                  <a:srgbClr val="00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d     </a:t>
            </a:r>
            <a:r>
              <a:rPr lang="en-US" sz="1800">
                <a:solidFill>
                  <a:srgbClr val="00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-- Lum.- vs  mass-weigthed</a:t>
            </a:r>
            <a:r>
              <a:rPr lang="en-US" sz="1800" baseline="30000">
                <a:solidFill>
                  <a:srgbClr val="00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</a:t>
            </a:r>
            <a:endParaRPr lang="en-US" sz="1800"/>
          </a:p>
        </p:txBody>
      </p:sp>
      <p:cxnSp>
        <p:nvCxnSpPr>
          <p:cNvPr id="62469" name="Straight Connector 6"/>
          <p:cNvCxnSpPr>
            <a:cxnSpLocks noChangeShapeType="1"/>
          </p:cNvCxnSpPr>
          <p:nvPr/>
        </p:nvCxnSpPr>
        <p:spPr bwMode="auto">
          <a:xfrm>
            <a:off x="2743200" y="2605088"/>
            <a:ext cx="9906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2470" name="Straight Connector 7"/>
          <p:cNvCxnSpPr>
            <a:cxnSpLocks noChangeShapeType="1"/>
          </p:cNvCxnSpPr>
          <p:nvPr/>
        </p:nvCxnSpPr>
        <p:spPr bwMode="auto">
          <a:xfrm>
            <a:off x="2438400" y="3505200"/>
            <a:ext cx="4572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1"/>
          <p:cNvSpPr txBox="1">
            <a:spLocks noChangeArrowheads="1"/>
          </p:cNvSpPr>
          <p:nvPr/>
        </p:nvSpPr>
        <p:spPr bwMode="auto">
          <a:xfrm>
            <a:off x="328613" y="609600"/>
            <a:ext cx="76200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RJ dust </a:t>
            </a:r>
            <a:r>
              <a:rPr lang="en-US">
                <a:solidFill>
                  <a:srgbClr val="FF0000"/>
                </a:solidFill>
                <a:sym typeface="Wingdings" pitchFamily="-108" charset="2"/>
              </a:rPr>
              <a:t> ISM mass estimate</a:t>
            </a:r>
          </a:p>
          <a:p>
            <a:pPr algn="l"/>
            <a:endParaRPr lang="en-US">
              <a:solidFill>
                <a:srgbClr val="FF0000"/>
              </a:solidFill>
              <a:sym typeface="Wingdings" pitchFamily="-108" charset="2"/>
            </a:endParaRPr>
          </a:p>
          <a:p>
            <a:pPr algn="l"/>
            <a:r>
              <a:rPr lang="en-US">
                <a:solidFill>
                  <a:srgbClr val="FF0000"/>
                </a:solidFill>
                <a:sym typeface="Wingdings" pitchFamily="-108" charset="2"/>
              </a:rPr>
              <a:t>    calibrated against CO 1-0 </a:t>
            </a:r>
          </a:p>
          <a:p>
            <a:pPr algn="l"/>
            <a:endParaRPr lang="en-US">
              <a:sym typeface="Wingdings" pitchFamily="-108" charset="2"/>
            </a:endParaRPr>
          </a:p>
          <a:p>
            <a:pPr algn="l"/>
            <a:r>
              <a:rPr lang="en-US">
                <a:solidFill>
                  <a:srgbClr val="FF0000"/>
                </a:solidFill>
                <a:sym typeface="Wingdings" pitchFamily="-108" charset="2"/>
              </a:rPr>
              <a:t>positive :</a:t>
            </a:r>
            <a:r>
              <a:rPr lang="en-US">
                <a:sym typeface="Wingdings" pitchFamily="-108" charset="2"/>
              </a:rPr>
              <a:t> extremely fast</a:t>
            </a:r>
          </a:p>
          <a:p>
            <a:pPr algn="l"/>
            <a:r>
              <a:rPr lang="en-US">
                <a:sym typeface="Wingdings" pitchFamily="-108" charset="2"/>
              </a:rPr>
              <a:t>                 weak dependence on T</a:t>
            </a:r>
            <a:r>
              <a:rPr lang="en-US" baseline="-25000">
                <a:sym typeface="Wingdings" pitchFamily="-108" charset="2"/>
              </a:rPr>
              <a:t>d</a:t>
            </a:r>
          </a:p>
          <a:p>
            <a:pPr algn="l"/>
            <a:endParaRPr lang="en-US" baseline="-25000">
              <a:sym typeface="Wingdings" pitchFamily="-108" charset="2"/>
            </a:endParaRPr>
          </a:p>
          <a:p>
            <a:pPr algn="l"/>
            <a:endParaRPr lang="en-US" baseline="-25000">
              <a:sym typeface="Wingdings" pitchFamily="-108" charset="2"/>
            </a:endParaRPr>
          </a:p>
          <a:p>
            <a:pPr algn="l"/>
            <a:r>
              <a:rPr lang="en-US">
                <a:solidFill>
                  <a:srgbClr val="FF0000"/>
                </a:solidFill>
                <a:sym typeface="Wingdings" pitchFamily="-108" charset="2"/>
              </a:rPr>
              <a:t>cautions :</a:t>
            </a:r>
            <a:r>
              <a:rPr lang="en-US">
                <a:sym typeface="Wingdings" pitchFamily="-108" charset="2"/>
              </a:rPr>
              <a:t> metallicity dependence will enter below 0.2 Z</a:t>
            </a:r>
            <a:r>
              <a:rPr lang="en-US" baseline="-25000">
                <a:latin typeface="Wingdings" pitchFamily="-108" charset="2"/>
                <a:ea typeface="Wingdings" pitchFamily="-108" charset="2"/>
                <a:cs typeface="Wingdings" pitchFamily="-108" charset="2"/>
                <a:sym typeface="Wingdings" pitchFamily="-108" charset="2"/>
              </a:rPr>
              <a:t></a:t>
            </a:r>
            <a:endParaRPr lang="en-US" baseline="-25000">
              <a:sym typeface="Wingdings" pitchFamily="-108" charset="2"/>
            </a:endParaRPr>
          </a:p>
          <a:p>
            <a:pPr algn="l"/>
            <a:r>
              <a:rPr lang="en-US">
                <a:sym typeface="Wingdings" pitchFamily="-108" charset="2"/>
              </a:rPr>
              <a:t>     </a:t>
            </a:r>
          </a:p>
          <a:p>
            <a:pPr algn="l"/>
            <a:r>
              <a:rPr lang="en-US">
                <a:sym typeface="Wingdings" pitchFamily="-108" charset="2"/>
              </a:rPr>
              <a:t>                 T  will be higher at  L</a:t>
            </a:r>
            <a:r>
              <a:rPr lang="en-US" baseline="-25000">
                <a:sym typeface="Wingdings" pitchFamily="-108" charset="2"/>
              </a:rPr>
              <a:t>IR</a:t>
            </a:r>
            <a:r>
              <a:rPr lang="en-US">
                <a:sym typeface="Wingdings" pitchFamily="-108" charset="2"/>
              </a:rPr>
              <a:t>/ M</a:t>
            </a:r>
            <a:r>
              <a:rPr lang="en-US" baseline="-25000">
                <a:sym typeface="Wingdings" pitchFamily="-108" charset="2"/>
              </a:rPr>
              <a:t>gas </a:t>
            </a:r>
            <a:r>
              <a:rPr lang="en-US">
                <a:sym typeface="Wingdings" pitchFamily="-108" charset="2"/>
              </a:rPr>
              <a:t>&gt; 30 L</a:t>
            </a:r>
            <a:r>
              <a:rPr lang="en-US" baseline="-25000">
                <a:latin typeface="Wingdings" pitchFamily="-108" charset="2"/>
                <a:ea typeface="Wingdings" pitchFamily="-108" charset="2"/>
                <a:cs typeface="Wingdings" pitchFamily="-108" charset="2"/>
                <a:sym typeface="Wingdings" pitchFamily="-108" charset="2"/>
              </a:rPr>
              <a:t></a:t>
            </a:r>
            <a:r>
              <a:rPr lang="en-US">
                <a:sym typeface="Wingdings" pitchFamily="-108" charset="2"/>
              </a:rPr>
              <a:t> / M</a:t>
            </a:r>
            <a:r>
              <a:rPr lang="en-US" baseline="-25000">
                <a:latin typeface="Wingdings" pitchFamily="-108" charset="2"/>
                <a:ea typeface="Wingdings" pitchFamily="-108" charset="2"/>
                <a:cs typeface="Wingdings" pitchFamily="-108" charset="2"/>
                <a:sym typeface="Wingdings" pitchFamily="-108" charset="2"/>
              </a:rPr>
              <a:t></a:t>
            </a:r>
            <a:r>
              <a:rPr lang="en-US">
                <a:sym typeface="Wingdings" pitchFamily="-108" charset="2"/>
              </a:rPr>
              <a:t>  </a:t>
            </a:r>
          </a:p>
          <a:p>
            <a:pPr algn="l"/>
            <a:r>
              <a:rPr lang="en-US">
                <a:sym typeface="Wingdings" pitchFamily="-108" charset="2"/>
              </a:rPr>
              <a:t>                          T</a:t>
            </a:r>
            <a:r>
              <a:rPr lang="en-US" baseline="-25000">
                <a:sym typeface="Wingdings" pitchFamily="-108" charset="2"/>
              </a:rPr>
              <a:t>d  </a:t>
            </a:r>
            <a:r>
              <a:rPr lang="en-US">
                <a:sym typeface="Wingdings" pitchFamily="-108" charset="2"/>
              </a:rPr>
              <a:t>α ( L</a:t>
            </a:r>
            <a:r>
              <a:rPr lang="en-US" baseline="-25000">
                <a:sym typeface="Wingdings" pitchFamily="-108" charset="2"/>
              </a:rPr>
              <a:t>IR</a:t>
            </a:r>
            <a:r>
              <a:rPr lang="en-US">
                <a:sym typeface="Wingdings" pitchFamily="-108" charset="2"/>
              </a:rPr>
              <a:t>/ M</a:t>
            </a:r>
            <a:r>
              <a:rPr lang="en-US" baseline="-25000">
                <a:sym typeface="Wingdings" pitchFamily="-108" charset="2"/>
              </a:rPr>
              <a:t>gas</a:t>
            </a:r>
            <a:r>
              <a:rPr lang="en-US">
                <a:sym typeface="Wingdings" pitchFamily="-108" charset="2"/>
              </a:rPr>
              <a:t>)</a:t>
            </a:r>
            <a:r>
              <a:rPr lang="en-US" baseline="30000">
                <a:sym typeface="Wingdings" pitchFamily="-108" charset="2"/>
              </a:rPr>
              <a:t>1/5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2"/>
          <p:cNvSpPr txBox="1">
            <a:spLocks noChangeArrowheads="1"/>
          </p:cNvSpPr>
          <p:nvPr/>
        </p:nvSpPr>
        <p:spPr bwMode="auto">
          <a:xfrm>
            <a:off x="0" y="533400"/>
            <a:ext cx="7661072" cy="661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SF regulated by inflow, outflow, or HI </a:t>
            </a:r>
            <a:r>
              <a:rPr lang="en-US" dirty="0" err="1">
                <a:sym typeface="Wingdings" pitchFamily="-108" charset="2"/>
              </a:rPr>
              <a:t></a:t>
            </a:r>
            <a:r>
              <a:rPr lang="en-US" dirty="0">
                <a:sym typeface="Wingdings" pitchFamily="-108" charset="2"/>
              </a:rPr>
              <a:t> H</a:t>
            </a:r>
            <a:r>
              <a:rPr lang="en-US" baseline="-25000" dirty="0">
                <a:sym typeface="Wingdings" pitchFamily="-108" charset="2"/>
              </a:rPr>
              <a:t>2</a:t>
            </a:r>
            <a:r>
              <a:rPr lang="en-US" dirty="0"/>
              <a:t> conversion </a:t>
            </a:r>
            <a:r>
              <a:rPr lang="en-US" dirty="0" smtClean="0"/>
              <a:t>?</a:t>
            </a:r>
          </a:p>
          <a:p>
            <a:pPr algn="l"/>
            <a:r>
              <a:rPr lang="en-US" dirty="0" smtClean="0"/>
              <a:t>    </a:t>
            </a:r>
            <a:r>
              <a:rPr lang="en-US" dirty="0" smtClean="0">
                <a:solidFill>
                  <a:srgbClr val="000000"/>
                </a:solidFill>
              </a:rPr>
              <a:t>HI conversion --  &gt;10</a:t>
            </a:r>
            <a:r>
              <a:rPr lang="en-US" baseline="30000" dirty="0" smtClean="0">
                <a:solidFill>
                  <a:srgbClr val="000000"/>
                </a:solidFill>
              </a:rPr>
              <a:t>21 </a:t>
            </a:r>
            <a:r>
              <a:rPr lang="en-US" dirty="0" smtClean="0">
                <a:solidFill>
                  <a:srgbClr val="000000"/>
                </a:solidFill>
              </a:rPr>
              <a:t>cm</a:t>
            </a:r>
            <a:r>
              <a:rPr lang="en-US" baseline="30000" dirty="0" smtClean="0">
                <a:solidFill>
                  <a:srgbClr val="000000"/>
                </a:solidFill>
              </a:rPr>
              <a:t>-2</a:t>
            </a:r>
            <a:r>
              <a:rPr lang="en-US" dirty="0" smtClean="0">
                <a:solidFill>
                  <a:srgbClr val="000000"/>
                </a:solidFill>
              </a:rPr>
              <a:t> threshold not understood</a:t>
            </a:r>
          </a:p>
          <a:p>
            <a:pPr algn="l"/>
            <a:r>
              <a:rPr lang="en-US" dirty="0"/>
              <a:t>    </a:t>
            </a:r>
            <a:r>
              <a:rPr lang="en-US" dirty="0">
                <a:solidFill>
                  <a:schemeClr val="tx1"/>
                </a:solidFill>
              </a:rPr>
              <a:t>strong evidence of SFR </a:t>
            </a:r>
            <a:r>
              <a:rPr lang="en-US" dirty="0" err="1">
                <a:solidFill>
                  <a:schemeClr val="tx1"/>
                </a:solidFill>
              </a:rPr>
              <a:t>α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</a:t>
            </a:r>
            <a:r>
              <a:rPr lang="en-US" baseline="-25000" dirty="0" err="1">
                <a:solidFill>
                  <a:schemeClr val="tx1"/>
                </a:solidFill>
              </a:rPr>
              <a:t>mol</a:t>
            </a:r>
            <a:r>
              <a:rPr lang="en-US" dirty="0">
                <a:solidFill>
                  <a:schemeClr val="tx1"/>
                </a:solidFill>
              </a:rPr>
              <a:t>  (at low and high </a:t>
            </a:r>
            <a:r>
              <a:rPr lang="en-US" dirty="0" err="1">
                <a:solidFill>
                  <a:schemeClr val="tx1"/>
                </a:solidFill>
              </a:rPr>
              <a:t>z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n-US" dirty="0"/>
              <a:t/>
            </a:r>
            <a:br>
              <a:rPr lang="en-US" dirty="0"/>
            </a:br>
            <a:r>
              <a:rPr lang="en-US" dirty="0"/>
              <a:t>scales of "stellar feedback” </a:t>
            </a:r>
            <a:r>
              <a:rPr lang="en-US" dirty="0" smtClean="0"/>
              <a:t>?</a:t>
            </a:r>
          </a:p>
          <a:p>
            <a:pPr algn="l"/>
            <a:r>
              <a:rPr lang="en-US" dirty="0" smtClean="0"/>
              <a:t>    </a:t>
            </a:r>
            <a:r>
              <a:rPr lang="en-US" dirty="0" smtClean="0">
                <a:solidFill>
                  <a:srgbClr val="000000"/>
                </a:solidFill>
              </a:rPr>
              <a:t>OB* an SN disruption of </a:t>
            </a:r>
            <a:r>
              <a:rPr lang="en-US" dirty="0" err="1" smtClean="0">
                <a:solidFill>
                  <a:srgbClr val="000000"/>
                </a:solidFill>
              </a:rPr>
              <a:t>GMCs</a:t>
            </a:r>
            <a:r>
              <a:rPr lang="en-US" dirty="0" smtClean="0">
                <a:solidFill>
                  <a:srgbClr val="000000"/>
                </a:solidFill>
              </a:rPr>
              <a:t> ??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    turbulence ??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    molecular outflows in </a:t>
            </a:r>
            <a:r>
              <a:rPr lang="en-US" dirty="0" err="1" smtClean="0">
                <a:solidFill>
                  <a:srgbClr val="000000"/>
                </a:solidFill>
              </a:rPr>
              <a:t>ULIRGs</a:t>
            </a:r>
            <a:endParaRPr lang="en-US" dirty="0" smtClean="0">
              <a:solidFill>
                <a:srgbClr val="000000"/>
              </a:solidFill>
            </a:endParaRPr>
          </a:p>
          <a:p>
            <a:pPr algn="l"/>
            <a:r>
              <a:rPr lang="en-US" dirty="0"/>
              <a:t/>
            </a:r>
            <a:br>
              <a:rPr lang="en-US" dirty="0"/>
            </a:br>
            <a:r>
              <a:rPr lang="en-US" dirty="0"/>
              <a:t>SF differences at low and high </a:t>
            </a:r>
            <a:r>
              <a:rPr lang="en-US" dirty="0" err="1"/>
              <a:t>redshift</a:t>
            </a:r>
            <a:r>
              <a:rPr lang="en-US" dirty="0"/>
              <a:t>?</a:t>
            </a:r>
          </a:p>
          <a:p>
            <a:pPr algn="l"/>
            <a:r>
              <a:rPr lang="en-US" dirty="0"/>
              <a:t>    </a:t>
            </a:r>
            <a:r>
              <a:rPr lang="en-US" dirty="0">
                <a:solidFill>
                  <a:srgbClr val="000000"/>
                </a:solidFill>
              </a:rPr>
              <a:t>yes (shorter depletion times) </a:t>
            </a:r>
            <a:r>
              <a:rPr lang="en-US" dirty="0" err="1">
                <a:solidFill>
                  <a:srgbClr val="000000"/>
                </a:solidFill>
                <a:sym typeface="Wingdings" pitchFamily="-108" charset="2"/>
              </a:rPr>
              <a:t></a:t>
            </a:r>
            <a:r>
              <a:rPr lang="en-US" dirty="0">
                <a:solidFill>
                  <a:srgbClr val="000000"/>
                </a:solidFill>
                <a:sym typeface="Wingdings" pitchFamily="-108" charset="2"/>
              </a:rPr>
              <a:t> driven by dynamics</a:t>
            </a:r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/>
              <a:t> </a:t>
            </a:r>
          </a:p>
          <a:p>
            <a:pPr algn="l"/>
            <a:r>
              <a:rPr lang="en-US" dirty="0"/>
              <a:t>accretion and ISM properties vary with space and time ?</a:t>
            </a:r>
          </a:p>
          <a:p>
            <a:pPr algn="l"/>
            <a:r>
              <a:rPr lang="en-US" dirty="0"/>
              <a:t>    </a:t>
            </a:r>
            <a:r>
              <a:rPr lang="en-US" dirty="0">
                <a:solidFill>
                  <a:srgbClr val="000000"/>
                </a:solidFill>
              </a:rPr>
              <a:t>acc. absolutely critical </a:t>
            </a:r>
          </a:p>
          <a:p>
            <a:pPr algn="l"/>
            <a:endParaRPr lang="en-US" dirty="0"/>
          </a:p>
          <a:p>
            <a:pPr algn="l"/>
            <a:r>
              <a:rPr lang="en-US" baseline="-25000" dirty="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baseline="-25000" dirty="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dirty="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915400" cy="1143000"/>
          </a:xfrm>
        </p:spPr>
        <p:txBody>
          <a:bodyPr/>
          <a:lstStyle/>
          <a:p>
            <a:r>
              <a:rPr lang="en-US" dirty="0" smtClean="0">
                <a:ea typeface="ヒラギノ角ゴ Pro W3" pitchFamily="-108" charset="-128"/>
                <a:cs typeface="ヒラギノ角ゴ Pro W3" pitchFamily="-108" charset="-128"/>
              </a:rPr>
              <a:t>bathtub/reservoir  </a:t>
            </a: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model for ISM and SF </a:t>
            </a:r>
            <a:br>
              <a:rPr lang="en-US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   </a:t>
            </a: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to account for SF MS (M</a:t>
            </a:r>
            <a:r>
              <a:rPr lang="en-US" baseline="-25000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* </a:t>
            </a: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, </a:t>
            </a:r>
            <a:r>
              <a:rPr lang="en-US" dirty="0" err="1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z</a:t>
            </a: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) and Fisher-Tully</a:t>
            </a: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Bouche</a:t>
            </a:r>
            <a:r>
              <a:rPr lang="en-US" sz="2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etal</a:t>
            </a:r>
            <a:r>
              <a:rPr lang="en-US" sz="2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2010, Dave </a:t>
            </a:r>
            <a:r>
              <a:rPr lang="en-US" sz="2000" dirty="0" err="1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etal</a:t>
            </a:r>
            <a:r>
              <a:rPr lang="en-US" sz="2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2011, Lilly </a:t>
            </a:r>
            <a:r>
              <a:rPr lang="en-US" sz="2000" dirty="0" err="1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etal</a:t>
            </a:r>
            <a:r>
              <a:rPr lang="en-US" sz="2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2013 </a:t>
            </a:r>
            <a:br>
              <a:rPr lang="en-US" sz="2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Dekel</a:t>
            </a:r>
            <a:r>
              <a:rPr lang="en-US" sz="2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 &amp; </a:t>
            </a:r>
            <a:r>
              <a:rPr lang="en-US" sz="2000" dirty="0" err="1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Mandelker</a:t>
            </a:r>
            <a:r>
              <a:rPr lang="en-US" sz="2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2014 , </a:t>
            </a:r>
            <a:r>
              <a:rPr lang="en-US" sz="2000" dirty="0" err="1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Peng</a:t>
            </a:r>
            <a:r>
              <a:rPr lang="en-US" sz="2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etal</a:t>
            </a:r>
            <a:r>
              <a:rPr lang="en-US" sz="2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2015</a:t>
            </a:r>
            <a:br>
              <a:rPr lang="en-US" sz="2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</a:t>
            </a:r>
            <a:br>
              <a:rPr lang="en-US" sz="2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mass conservation </a:t>
            </a:r>
            <a:r>
              <a:rPr lang="en-US" dirty="0" err="1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</a:t>
            </a:r>
            <a:r>
              <a:rPr lang="en-US" sz="2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key ingredients :</a:t>
            </a: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  </a:t>
            </a: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1) K-S   SFR law : </a:t>
            </a:r>
            <a:r>
              <a:rPr lang="en-US" baseline="30000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baseline="30000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 </a:t>
            </a:r>
            <a:br>
              <a:rPr lang="en-US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   </a:t>
            </a: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2) gas accretion: </a:t>
            </a: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   </a:t>
            </a: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3) limits : no accretion at :  </a:t>
            </a:r>
            <a:r>
              <a:rPr lang="en-US" dirty="0" err="1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M</a:t>
            </a:r>
            <a:r>
              <a:rPr lang="en-US" baseline="-25000" dirty="0" err="1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h</a:t>
            </a:r>
            <a:r>
              <a:rPr lang="en-US" baseline="-25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</a:t>
            </a:r>
            <a:r>
              <a:rPr lang="en-US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&lt; 10</a:t>
            </a:r>
            <a:r>
              <a:rPr lang="en-US" baseline="30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10-11</a:t>
            </a:r>
            <a:r>
              <a:rPr lang="en-US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M</a:t>
            </a:r>
            <a:r>
              <a:rPr lang="en-US" baseline="-25000" dirty="0">
                <a:solidFill>
                  <a:schemeClr val="tx1"/>
                </a:solidFill>
                <a:latin typeface="Wingdings" pitchFamily="-108" charset="2"/>
                <a:ea typeface="Wingdings" pitchFamily="-108" charset="2"/>
                <a:cs typeface="Wingdings" pitchFamily="-108" charset="2"/>
              </a:rPr>
              <a:t></a:t>
            </a:r>
            <a:r>
              <a:rPr lang="en-US" dirty="0">
                <a:solidFill>
                  <a:schemeClr val="tx1"/>
                </a:solidFill>
                <a:ea typeface="Wingdings" pitchFamily="-108" charset="2"/>
                <a:cs typeface="Wingdings" pitchFamily="-108" charset="2"/>
              </a:rPr>
              <a:t> , </a:t>
            </a:r>
            <a:r>
              <a:rPr lang="en-US" dirty="0" err="1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M</a:t>
            </a:r>
            <a:r>
              <a:rPr lang="en-US" baseline="-25000" dirty="0" err="1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h</a:t>
            </a:r>
            <a:r>
              <a:rPr lang="en-US" baseline="-25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</a:t>
            </a:r>
            <a:r>
              <a:rPr lang="en-US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&gt; 10</a:t>
            </a:r>
            <a:r>
              <a:rPr lang="en-US" baseline="30000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12</a:t>
            </a:r>
            <a:r>
              <a:rPr lang="en-US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M</a:t>
            </a:r>
            <a:r>
              <a:rPr lang="en-US" baseline="-25000" dirty="0">
                <a:solidFill>
                  <a:schemeClr val="tx1"/>
                </a:solidFill>
                <a:latin typeface="Wingdings" pitchFamily="-108" charset="2"/>
                <a:ea typeface="Wingdings" pitchFamily="-108" charset="2"/>
                <a:cs typeface="Wingdings" pitchFamily="-108" charset="2"/>
              </a:rPr>
              <a:t></a:t>
            </a:r>
            <a:r>
              <a:rPr lang="en-US" dirty="0">
                <a:solidFill>
                  <a:schemeClr val="tx1"/>
                </a:solidFill>
                <a:ea typeface="Wingdings" pitchFamily="-108" charset="2"/>
                <a:cs typeface="Wingdings" pitchFamily="-108" charset="2"/>
              </a:rPr>
              <a:t> </a:t>
            </a: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 smtClean="0">
                <a:ea typeface="ヒラギノ角ゴ Pro W3" pitchFamily="-108" charset="-128"/>
                <a:cs typeface="ヒラギノ角ゴ Pro W3" pitchFamily="-108" charset="-128"/>
              </a:rPr>
            </a:br>
            <a:endParaRPr lang="en-US" dirty="0">
              <a:ea typeface="ヒラギノ角ゴ Pro W3" pitchFamily="-108" charset="-128"/>
              <a:cs typeface="ヒラギノ角ゴ Pro W3" pitchFamily="-108" charset="-128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914400" y="2667000"/>
            <a:ext cx="4787900" cy="431800"/>
          </a:xfrm>
          <a:prstGeom prst="rect">
            <a:avLst/>
          </a:prstGeom>
          <a:noFill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3124200" y="4902200"/>
            <a:ext cx="3708400" cy="431800"/>
          </a:xfrm>
          <a:prstGeom prst="rect">
            <a:avLst/>
          </a:prstGeom>
          <a:noFill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3124200" y="4241800"/>
            <a:ext cx="2070100" cy="40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> predicts :</a:t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evolution of MS SFR (z)</a:t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slope of sSFR (M</a:t>
            </a:r>
            <a: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*</a:t>
            </a: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)</a:t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low mass galaxies have less time to grow </a:t>
            </a: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</a:t>
            </a:r>
            <a: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      </a:t>
            </a: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downsizing of SF (high M</a:t>
            </a:r>
            <a: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*</a:t>
            </a: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galaxies first)</a:t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  stellar mass fraction : M</a:t>
            </a:r>
            <a: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* </a:t>
            </a: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/ M</a:t>
            </a:r>
            <a: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h</a:t>
            </a: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= f</a:t>
            </a:r>
            <a: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*</a:t>
            </a: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(M</a:t>
            </a:r>
            <a: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h</a:t>
            </a: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)</a:t>
            </a: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endParaRPr lang="en-US" smtClean="0">
              <a:ea typeface="ヒラギノ角ゴ Pro W3" pitchFamily="-108" charset="-128"/>
              <a:cs typeface="ヒラギノ角ゴ Pro W3" pitchFamily="-108" charset="-128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915400" cy="1143000"/>
          </a:xfrm>
        </p:spPr>
        <p:txBody>
          <a:bodyPr/>
          <a:lstStyle/>
          <a:p>
            <a:r>
              <a:rPr lang="en-US" dirty="0" smtClean="0">
                <a:ea typeface="ヒラギノ角ゴ Pro W3" pitchFamily="-108" charset="-128"/>
                <a:cs typeface="ヒラギノ角ゴ Pro W3" pitchFamily="-108" charset="-128"/>
              </a:rPr>
              <a:t>problems ?</a:t>
            </a:r>
            <a:br>
              <a:rPr lang="en-US" dirty="0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supra-linear K-S law probably not correct :</a:t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     </a:t>
            </a:r>
            <a:r>
              <a:rPr lang="en-US" dirty="0" err="1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M</a:t>
            </a:r>
            <a:r>
              <a:rPr lang="en-US" baseline="-25000" dirty="0" err="1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gas</a:t>
            </a: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</a:t>
            </a: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M</a:t>
            </a:r>
            <a:r>
              <a:rPr lang="en-US" baseline="-250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H2</a:t>
            </a: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at Σ</a:t>
            </a:r>
            <a:r>
              <a:rPr lang="en-US" baseline="-250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HI</a:t>
            </a: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&gt; 10</a:t>
            </a:r>
            <a:r>
              <a:rPr lang="en-US" baseline="300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21</a:t>
            </a: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cm</a:t>
            </a:r>
            <a:r>
              <a:rPr lang="en-US" baseline="300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-2</a:t>
            </a: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(see earlier)</a:t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          </a:t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          at high </a:t>
            </a:r>
            <a:r>
              <a:rPr lang="en-US" dirty="0" err="1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z</a:t>
            </a: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, higher gas surface densities </a:t>
            </a:r>
            <a:r>
              <a:rPr lang="en-US" dirty="0" err="1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</a:t>
            </a: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f</a:t>
            </a:r>
            <a:r>
              <a:rPr lang="en-US" baseline="-250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H2 </a:t>
            </a: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~ 1</a:t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halo mass limits for accretion likely vary with environment and </a:t>
            </a:r>
            <a:r>
              <a:rPr lang="en-US" dirty="0" err="1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z</a:t>
            </a: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mergers not included</a:t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ε</a:t>
            </a:r>
            <a:r>
              <a:rPr lang="en-US" baseline="-25000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SF </a:t>
            </a: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(= SFR / </a:t>
            </a:r>
            <a:r>
              <a:rPr lang="en-US" dirty="0" err="1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M</a:t>
            </a:r>
            <a:r>
              <a:rPr lang="en-US" baseline="-25000" dirty="0" err="1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gas</a:t>
            </a: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) too low at high </a:t>
            </a:r>
            <a:r>
              <a:rPr lang="en-US" dirty="0" err="1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z</a:t>
            </a: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?? </a:t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passive, red galaxies ???    why are the 2 disjoint populations </a:t>
            </a:r>
            <a:endParaRPr lang="en-US" dirty="0" smtClean="0">
              <a:solidFill>
                <a:srgbClr val="0000FF"/>
              </a:solidFill>
              <a:ea typeface="ヒラギノ角ゴ Pro W3" pitchFamily="-108" charset="-128"/>
              <a:cs typeface="ヒラギノ角ゴ Pro W3" pitchFamily="-108" charset="-128"/>
            </a:endParaRP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1117600" y="1758950"/>
          <a:ext cx="1511300" cy="355600"/>
        </p:xfrm>
        <a:graphic>
          <a:graphicData uri="http://schemas.openxmlformats.org/presentationml/2006/ole">
            <p:oleObj spid="_x0000_s46082" name="Equation" r:id="rId3" imgW="1511300" imgH="355600" progId="Equation.3">
              <p:embed/>
            </p:oleObj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2 min detection rates --  3 redshift ranges :</a:t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endParaRPr lang="en-US">
              <a:ea typeface="ヒラギノ角ゴ Pro W3" pitchFamily="-108" charset="-128"/>
              <a:cs typeface="ヒラギノ角ゴ Pro W3" pitchFamily="-108" charset="-128"/>
            </a:endParaRPr>
          </a:p>
        </p:txBody>
      </p:sp>
      <p:sp>
        <p:nvSpPr>
          <p:cNvPr id="66563" name="TextBox 4"/>
          <p:cNvSpPr txBox="1">
            <a:spLocks noChangeArrowheads="1"/>
          </p:cNvSpPr>
          <p:nvPr/>
        </p:nvSpPr>
        <p:spPr bwMode="auto">
          <a:xfrm>
            <a:off x="1930400" y="1371600"/>
            <a:ext cx="574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flux                                               mass</a:t>
            </a:r>
          </a:p>
        </p:txBody>
      </p:sp>
      <p:pic>
        <p:nvPicPr>
          <p:cNvPr id="66564" name="Picture 5" descr="dust_measures_plot_p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828800"/>
            <a:ext cx="457200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6" descr="dust_measures_plot_p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828800"/>
            <a:ext cx="45720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dust_measures_plot_p10.pdf"/>
          <p:cNvPicPr>
            <a:picLocks noChangeAspect="1"/>
          </p:cNvPicPr>
          <p:nvPr/>
        </p:nvPicPr>
        <p:blipFill>
          <a:blip r:embed="rId3"/>
          <a:srcRect l="8154" r="11456"/>
          <a:stretch>
            <a:fillRect/>
          </a:stretch>
        </p:blipFill>
        <p:spPr bwMode="auto">
          <a:xfrm>
            <a:off x="76200" y="990600"/>
            <a:ext cx="24479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772400" cy="1143000"/>
          </a:xfrm>
        </p:spPr>
        <p:txBody>
          <a:bodyPr/>
          <a:lstStyle/>
          <a:p>
            <a:r>
              <a:rPr lang="en-US" sz="2800">
                <a:ea typeface="ヒラギノ角ゴ Pro W3" pitchFamily="-108" charset="-128"/>
                <a:cs typeface="ヒラギノ角ゴ Pro W3" pitchFamily="-108" charset="-128"/>
              </a:rPr>
              <a:t>z = 2.2 images :</a:t>
            </a:r>
          </a:p>
        </p:txBody>
      </p:sp>
      <p:pic>
        <p:nvPicPr>
          <p:cNvPr id="67588" name="Picture 4" descr="/Users/nzs/Documents/chile_2015/midz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747963" y="2089150"/>
            <a:ext cx="6396037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Freeform 14"/>
          <p:cNvSpPr>
            <a:spLocks noChangeArrowheads="1"/>
          </p:cNvSpPr>
          <p:nvPr/>
        </p:nvSpPr>
        <p:spPr bwMode="auto">
          <a:xfrm>
            <a:off x="1177925" y="1317625"/>
            <a:ext cx="1047750" cy="1047750"/>
          </a:xfrm>
          <a:custGeom>
            <a:avLst/>
            <a:gdLst>
              <a:gd name="T0" fmla="*/ 13349 w 1047460"/>
              <a:gd name="T1" fmla="*/ 982488 h 1047523"/>
              <a:gd name="T2" fmla="*/ 1039528 w 1047460"/>
              <a:gd name="T3" fmla="*/ 1062150 h 1047523"/>
              <a:gd name="T4" fmla="*/ 13349 w 1047460"/>
              <a:gd name="T5" fmla="*/ 770062 h 1047523"/>
              <a:gd name="T6" fmla="*/ 1026201 w 1047460"/>
              <a:gd name="T7" fmla="*/ 849722 h 1047523"/>
              <a:gd name="T8" fmla="*/ 0 w 1047460"/>
              <a:gd name="T9" fmla="*/ 517800 h 1047523"/>
              <a:gd name="T10" fmla="*/ 1066182 w 1047460"/>
              <a:gd name="T11" fmla="*/ 570904 h 1047523"/>
              <a:gd name="T12" fmla="*/ 26634 w 1047460"/>
              <a:gd name="T13" fmla="*/ 278815 h 1047523"/>
              <a:gd name="T14" fmla="*/ 533089 w 1047460"/>
              <a:gd name="T15" fmla="*/ 305370 h 1047523"/>
              <a:gd name="T16" fmla="*/ 519766 w 1047460"/>
              <a:gd name="T17" fmla="*/ 0 h 10475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7460"/>
              <a:gd name="T28" fmla="*/ 0 h 1047523"/>
              <a:gd name="T29" fmla="*/ 1047460 w 1047460"/>
              <a:gd name="T30" fmla="*/ 1047523 h 10475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7460" h="1047523">
                <a:moveTo>
                  <a:pt x="13093" y="968958"/>
                </a:moveTo>
                <a:lnTo>
                  <a:pt x="1021273" y="1047523"/>
                </a:lnTo>
                <a:lnTo>
                  <a:pt x="13093" y="759454"/>
                </a:lnTo>
                <a:lnTo>
                  <a:pt x="1008180" y="838018"/>
                </a:lnTo>
                <a:lnTo>
                  <a:pt x="0" y="510667"/>
                </a:lnTo>
                <a:lnTo>
                  <a:pt x="1047460" y="563043"/>
                </a:lnTo>
                <a:lnTo>
                  <a:pt x="26186" y="274975"/>
                </a:lnTo>
                <a:lnTo>
                  <a:pt x="523730" y="301163"/>
                </a:lnTo>
                <a:lnTo>
                  <a:pt x="510637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7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8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758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6583362"/>
          </a:xfrm>
        </p:spPr>
        <p:txBody>
          <a:bodyPr/>
          <a:lstStyle/>
          <a:p>
            <a:r>
              <a:rPr lang="en-US" u="sng" dirty="0">
                <a:ea typeface="ヒラギノ角ゴ Pro W3" pitchFamily="-108" charset="-128"/>
                <a:cs typeface="ヒラギノ角ゴ Pro W3" pitchFamily="-108" charset="-128"/>
              </a:rPr>
              <a:t>measuring ISM</a:t>
            </a: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  </a:t>
            </a:r>
            <a:br>
              <a:rPr lang="en-US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CO emission </a:t>
            </a:r>
            <a:br>
              <a:rPr lang="en-US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     </a:t>
            </a:r>
            <a:r>
              <a:rPr lang="en-US" dirty="0" err="1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collisional</a:t>
            </a: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excitation by H</a:t>
            </a:r>
            <a:r>
              <a:rPr lang="en-US" baseline="-25000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2</a:t>
            </a: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</a:t>
            </a: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well-calibrated correlation of </a:t>
            </a:r>
            <a:b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M</a:t>
            </a:r>
            <a:r>
              <a:rPr lang="en-US" baseline="-25000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H2</a:t>
            </a: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</a:t>
            </a:r>
            <a:r>
              <a:rPr lang="en-US" dirty="0" err="1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w</a:t>
            </a: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/ CO 1-0 luminosity</a:t>
            </a: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err="1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M</a:t>
            </a:r>
            <a:r>
              <a:rPr lang="en-US" sz="2800" baseline="-25000" dirty="0" err="1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vir</a:t>
            </a:r>
            <a:r>
              <a:rPr lang="en-US" sz="2800" baseline="-25000" dirty="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/ L</a:t>
            </a:r>
            <a:r>
              <a:rPr lang="en-US" sz="2800" baseline="-25000" dirty="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CO  </a:t>
            </a:r>
            <a:r>
              <a:rPr lang="en-US" sz="2800" dirty="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varies as :</a:t>
            </a:r>
            <a:br>
              <a:rPr lang="en-US" sz="2800" dirty="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z="2800" dirty="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z="2800" dirty="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                  &lt; n</a:t>
            </a:r>
            <a:r>
              <a:rPr lang="en-US" sz="2800" baseline="30000" dirty="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1/2</a:t>
            </a:r>
            <a:r>
              <a:rPr lang="en-US" sz="2800" dirty="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/ </a:t>
            </a:r>
            <a:r>
              <a:rPr lang="en-US" sz="2800" dirty="0" err="1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T</a:t>
            </a:r>
            <a:r>
              <a:rPr lang="en-US" sz="2800" baseline="-25000" dirty="0" err="1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k</a:t>
            </a:r>
            <a:r>
              <a:rPr lang="en-US" sz="2800" dirty="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&gt;</a:t>
            </a:r>
            <a:r>
              <a:rPr lang="en-US" dirty="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dirty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endParaRPr lang="en-US" dirty="0">
              <a:solidFill>
                <a:schemeClr val="tx1"/>
              </a:solidFill>
              <a:ea typeface="ヒラギノ角ゴ Pro W3" pitchFamily="-108" charset="-128"/>
              <a:cs typeface="ヒラギノ角ゴ Pro W3" pitchFamily="-108" charset="-128"/>
            </a:endParaRPr>
          </a:p>
        </p:txBody>
      </p:sp>
      <p:pic>
        <p:nvPicPr>
          <p:cNvPr id="71683" name="Picture 3" descr="fig6.pdf"/>
          <p:cNvPicPr>
            <a:picLocks/>
          </p:cNvPicPr>
          <p:nvPr/>
        </p:nvPicPr>
        <p:blipFill>
          <a:blip r:embed="rId2"/>
          <a:srcRect r="51515"/>
          <a:stretch>
            <a:fillRect/>
          </a:stretch>
        </p:blipFill>
        <p:spPr bwMode="auto">
          <a:xfrm>
            <a:off x="5334000" y="990600"/>
            <a:ext cx="32766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Rectangle 5"/>
          <p:cNvSpPr>
            <a:spLocks noChangeArrowheads="1"/>
          </p:cNvSpPr>
          <p:nvPr/>
        </p:nvSpPr>
        <p:spPr bwMode="auto">
          <a:xfrm>
            <a:off x="8686800" y="1905000"/>
            <a:ext cx="457200" cy="533400"/>
          </a:xfrm>
          <a:prstGeom prst="rect">
            <a:avLst/>
          </a:prstGeom>
          <a:solidFill>
            <a:schemeClr val="bg1"/>
          </a:solidFill>
          <a:ln w="254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3200" b="0">
              <a:solidFill>
                <a:srgbClr val="000000"/>
              </a:solidFill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</p:txBody>
      </p:sp>
      <p:sp>
        <p:nvSpPr>
          <p:cNvPr id="71685" name="Rectangle 4"/>
          <p:cNvSpPr>
            <a:spLocks noChangeArrowheads="1"/>
          </p:cNvSpPr>
          <p:nvPr/>
        </p:nvSpPr>
        <p:spPr bwMode="auto">
          <a:xfrm>
            <a:off x="8001000" y="2667000"/>
            <a:ext cx="838200" cy="8382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8"/>
          <p:cNvSpPr txBox="1">
            <a:spLocks noChangeArrowheads="1"/>
          </p:cNvSpPr>
          <p:nvPr/>
        </p:nvSpPr>
        <p:spPr bwMode="auto">
          <a:xfrm>
            <a:off x="76200" y="85725"/>
            <a:ext cx="5576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ISM masses   vs   sSFR = SFR / M</a:t>
            </a:r>
            <a:r>
              <a:rPr lang="en-US" sz="2800" baseline="-25000">
                <a:solidFill>
                  <a:srgbClr val="FF0000"/>
                </a:solidFill>
              </a:rPr>
              <a:t>*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68611" name="TextBox 4"/>
          <p:cNvSpPr txBox="1">
            <a:spLocks noChangeArrowheads="1"/>
          </p:cNvSpPr>
          <p:nvPr/>
        </p:nvSpPr>
        <p:spPr bwMode="auto">
          <a:xfrm>
            <a:off x="3200400" y="762000"/>
            <a:ext cx="2185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</a:t>
            </a:r>
            <a:r>
              <a:rPr lang="en-US" baseline="-25000"/>
              <a:t>ISM </a:t>
            </a:r>
            <a:r>
              <a:rPr lang="en-US"/>
              <a:t>(10</a:t>
            </a:r>
            <a:r>
              <a:rPr lang="en-US" baseline="30000"/>
              <a:t>10</a:t>
            </a:r>
            <a:r>
              <a:rPr lang="en-US"/>
              <a:t> M</a:t>
            </a:r>
            <a:r>
              <a:rPr lang="en-US" baseline="-25000">
                <a:latin typeface="Wingdings" pitchFamily="-108" charset="2"/>
                <a:ea typeface="Wingdings" pitchFamily="-108" charset="2"/>
                <a:cs typeface="Wingdings" pitchFamily="-108" charset="2"/>
              </a:rPr>
              <a:t></a:t>
            </a:r>
            <a:r>
              <a:rPr lang="en-US">
                <a:ea typeface="Wingdings" pitchFamily="-108" charset="2"/>
                <a:cs typeface="Wingdings" pitchFamily="-108" charset="2"/>
              </a:rPr>
              <a:t>)</a:t>
            </a:r>
            <a:endParaRPr lang="en-US"/>
          </a:p>
        </p:txBody>
      </p:sp>
      <p:pic>
        <p:nvPicPr>
          <p:cNvPr id="68612" name="Picture 4" descr="dust_measures_plot_p9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19200"/>
            <a:ext cx="6096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ISM mass fraction :</a:t>
            </a:r>
          </a:p>
        </p:txBody>
      </p:sp>
      <p:sp>
        <p:nvSpPr>
          <p:cNvPr id="69635" name="TextBox 4"/>
          <p:cNvSpPr txBox="1">
            <a:spLocks noChangeArrowheads="1"/>
          </p:cNvSpPr>
          <p:nvPr/>
        </p:nvSpPr>
        <p:spPr bwMode="auto">
          <a:xfrm>
            <a:off x="2620963" y="762000"/>
            <a:ext cx="3125787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ea typeface="Times" pitchFamily="-108" charset="0"/>
                <a:cs typeface="Times" pitchFamily="-108" charset="0"/>
              </a:rPr>
              <a:t>M</a:t>
            </a:r>
            <a:r>
              <a:rPr lang="en-US" baseline="-25000">
                <a:ea typeface="Times" pitchFamily="-108" charset="0"/>
                <a:cs typeface="Times" pitchFamily="-108" charset="0"/>
              </a:rPr>
              <a:t>ISM </a:t>
            </a:r>
            <a:r>
              <a:rPr lang="en-US">
                <a:ea typeface="Times" pitchFamily="-108" charset="0"/>
                <a:cs typeface="Times" pitchFamily="-108" charset="0"/>
              </a:rPr>
              <a:t>/ (M</a:t>
            </a:r>
            <a:r>
              <a:rPr lang="en-US" baseline="-25000">
                <a:ea typeface="Times" pitchFamily="-108" charset="0"/>
                <a:cs typeface="Times" pitchFamily="-108" charset="0"/>
              </a:rPr>
              <a:t>ISM</a:t>
            </a:r>
            <a:r>
              <a:rPr lang="en-US">
                <a:ea typeface="Times" pitchFamily="-108" charset="0"/>
                <a:cs typeface="Times" pitchFamily="-108" charset="0"/>
              </a:rPr>
              <a:t> + M</a:t>
            </a:r>
            <a:r>
              <a:rPr lang="en-US" baseline="-25000">
                <a:ea typeface="Times" pitchFamily="-108" charset="0"/>
                <a:cs typeface="Times" pitchFamily="-108" charset="0"/>
              </a:rPr>
              <a:t>stellar</a:t>
            </a:r>
            <a:r>
              <a:rPr lang="en-US">
                <a:ea typeface="Times" pitchFamily="-108" charset="0"/>
                <a:cs typeface="Times" pitchFamily="-108" charset="0"/>
              </a:rPr>
              <a:t>)</a:t>
            </a:r>
          </a:p>
        </p:txBody>
      </p:sp>
      <p:pic>
        <p:nvPicPr>
          <p:cNvPr id="69636" name="Picture 4" descr="dust_measures_plot_p1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295400"/>
            <a:ext cx="6172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itle 1"/>
          <p:cNvSpPr>
            <a:spLocks noGrp="1"/>
          </p:cNvSpPr>
          <p:nvPr>
            <p:ph type="title"/>
          </p:nvPr>
        </p:nvSpPr>
        <p:spPr>
          <a:xfrm>
            <a:off x="0" y="3200400"/>
            <a:ext cx="7772400" cy="1143000"/>
          </a:xfrm>
        </p:spPr>
        <p:txBody>
          <a:bodyPr/>
          <a:lstStyle/>
          <a:p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analytic fits :</a:t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endParaRPr lang="en-US">
              <a:ea typeface="ヒラギノ角ゴ Pro W3" pitchFamily="-108" charset="-128"/>
              <a:cs typeface="ヒラギノ角ゴ Pro W3" pitchFamily="-108" charset="-128"/>
            </a:endParaRPr>
          </a:p>
        </p:txBody>
      </p:sp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2070100" y="3429000"/>
          <a:ext cx="6007100" cy="3200400"/>
        </p:xfrm>
        <a:graphic>
          <a:graphicData uri="http://schemas.openxmlformats.org/presentationml/2006/ole">
            <p:oleObj spid="_x0000_s70658" name="Equation" r:id="rId3" imgW="6007100" imgH="3200400" progId="Equation.3">
              <p:embed/>
            </p:oleObj>
          </a:graphicData>
        </a:graphic>
      </p:graphicFrame>
      <p:sp>
        <p:nvSpPr>
          <p:cNvPr id="70660" name="Title 1"/>
          <p:cNvSpPr txBox="1">
            <a:spLocks/>
          </p:cNvSpPr>
          <p:nvPr/>
        </p:nvSpPr>
        <p:spPr bwMode="auto">
          <a:xfrm>
            <a:off x="304800" y="152400"/>
            <a:ext cx="8686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/>
            <a:r>
              <a:rPr lang="en-US" sz="2800" u="sng">
                <a:ea typeface="ヒラギノ角ゴ Pro W3" pitchFamily="-108" charset="-128"/>
                <a:cs typeface="ヒラギノ角ゴ Pro W3" pitchFamily="-108" charset="-128"/>
              </a:rPr>
              <a:t>ISM masses increase above the main sequence</a:t>
            </a:r>
            <a:r>
              <a:rPr lang="en-US" sz="2800">
                <a:ea typeface="ヒラギノ角ゴ Pro W3" pitchFamily="-108" charset="-128"/>
                <a:cs typeface="ヒラギノ角ゴ Pro W3" pitchFamily="-108" charset="-128"/>
              </a:rPr>
              <a:t> !!</a:t>
            </a:r>
            <a:br>
              <a:rPr lang="en-US" sz="280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      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  increase in SFRs above the MS </a:t>
            </a:r>
            <a:b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                               due to larger ISM masses</a:t>
            </a:r>
            <a:r>
              <a:rPr lang="en-US" sz="3200" baseline="-2500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sz="3200" baseline="-2500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sz="3200" baseline="-2500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sz="3200" baseline="-2500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>
                <a:solidFill>
                  <a:srgbClr val="00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>
                <a:solidFill>
                  <a:srgbClr val="00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                    </a:t>
            </a:r>
            <a:endParaRPr lang="en-US">
              <a:solidFill>
                <a:schemeClr val="tx1"/>
              </a:solidFill>
              <a:ea typeface="ヒラギノ角ゴ Pro W3" pitchFamily="-108" charset="-128"/>
              <a:cs typeface="ヒラギノ角ゴ Pro W3" pitchFamily="-108" charset="-128"/>
            </a:endParaRPr>
          </a:p>
        </p:txBody>
      </p:sp>
      <p:cxnSp>
        <p:nvCxnSpPr>
          <p:cNvPr id="70661" name="Straight Connector 5"/>
          <p:cNvCxnSpPr>
            <a:cxnSpLocks noChangeShapeType="1"/>
          </p:cNvCxnSpPr>
          <p:nvPr/>
        </p:nvCxnSpPr>
        <p:spPr bwMode="auto">
          <a:xfrm>
            <a:off x="3581400" y="3794125"/>
            <a:ext cx="16002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2" name="Straight Connector 7"/>
          <p:cNvCxnSpPr>
            <a:cxnSpLocks noChangeShapeType="1"/>
          </p:cNvCxnSpPr>
          <p:nvPr/>
        </p:nvCxnSpPr>
        <p:spPr bwMode="auto">
          <a:xfrm>
            <a:off x="4419600" y="4786313"/>
            <a:ext cx="11430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3" name="Straight Connector 9"/>
          <p:cNvCxnSpPr>
            <a:cxnSpLocks noChangeShapeType="1"/>
          </p:cNvCxnSpPr>
          <p:nvPr/>
        </p:nvCxnSpPr>
        <p:spPr bwMode="auto">
          <a:xfrm>
            <a:off x="3962400" y="6248400"/>
            <a:ext cx="11430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304800" y="3627438"/>
            <a:ext cx="8229600" cy="6049962"/>
          </a:xfrm>
        </p:spPr>
        <p:txBody>
          <a:bodyPr/>
          <a:lstStyle/>
          <a:p>
            <a:r>
              <a:rPr lang="en-US" u="sng" smtClean="0">
                <a:ea typeface="ヒラギノ角ゴ Pro W3" pitchFamily="-108" charset="-128"/>
                <a:cs typeface="ヒラギノ角ゴ Pro W3" pitchFamily="-108" charset="-128"/>
              </a:rPr>
              <a:t>GMCs are self-gravitating (not in thermal press. equil.)</a:t>
            </a: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>  </a:t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> </a:t>
            </a: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M = α R</a:t>
            </a:r>
            <a:r>
              <a:rPr lang="en-US" baseline="30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2</a:t>
            </a: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Δv</a:t>
            </a:r>
            <a:r>
              <a:rPr lang="en-US" baseline="30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2 </a:t>
            </a: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/G    w/ α ~ 1</a:t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linewidth and size </a:t>
            </a: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</a:t>
            </a:r>
            <a:r>
              <a:rPr lang="en-US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virial mass M</a:t>
            </a:r>
            <a: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vir</a:t>
            </a:r>
            <a:b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</a:t>
            </a:r>
            <a:r>
              <a:rPr lang="en-US" baseline="-2500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baseline="-2500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baseline="-2500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baseline="-25000" smtClean="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/>
            </a:r>
            <a:br>
              <a:rPr lang="en-US" baseline="-25000" smtClean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</a:br>
            <a:r>
              <a:rPr lang="en-US" baseline="-25000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baseline="-25000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smtClean="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smtClean="0">
                <a:ea typeface="ヒラギノ角ゴ Pro W3" pitchFamily="-108" charset="-128"/>
                <a:cs typeface="ヒラギノ角ゴ Pro W3" pitchFamily="-108" charset="-128"/>
              </a:rPr>
              <a:t>  </a:t>
            </a:r>
          </a:p>
        </p:txBody>
      </p:sp>
      <p:pic>
        <p:nvPicPr>
          <p:cNvPr id="72707" name="Picture 3" descr="fig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0"/>
            <a:ext cx="4913313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533400"/>
            <a:ext cx="2805113" cy="2678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latin typeface="+mj-lt"/>
              </a:rPr>
              <a:t>GMC </a:t>
            </a:r>
          </a:p>
          <a:p>
            <a:pPr algn="l">
              <a:defRPr/>
            </a:pPr>
            <a:r>
              <a:rPr lang="en-US" dirty="0">
                <a:latin typeface="+mj-lt"/>
              </a:rPr>
              <a:t>size-</a:t>
            </a:r>
            <a:r>
              <a:rPr lang="en-US" dirty="0" err="1">
                <a:latin typeface="+mj-lt"/>
              </a:rPr>
              <a:t>linewidth</a:t>
            </a:r>
            <a:endParaRPr lang="en-US" dirty="0">
              <a:latin typeface="+mj-lt"/>
            </a:endParaRPr>
          </a:p>
          <a:p>
            <a:pPr algn="l">
              <a:defRPr/>
            </a:pPr>
            <a:r>
              <a:rPr lang="en-US" dirty="0">
                <a:latin typeface="+mj-lt"/>
              </a:rPr>
              <a:t>relation</a:t>
            </a:r>
          </a:p>
          <a:p>
            <a:pPr algn="l">
              <a:defRPr/>
            </a:pPr>
            <a:endParaRPr lang="en-US" dirty="0">
              <a:latin typeface="+mj-lt"/>
            </a:endParaRPr>
          </a:p>
          <a:p>
            <a:pPr algn="l">
              <a:defRPr/>
            </a:pPr>
            <a:r>
              <a:rPr lang="en-US" dirty="0">
                <a:latin typeface="+mj-lt"/>
              </a:rPr>
              <a:t>at 10K , thermal</a:t>
            </a:r>
          </a:p>
          <a:p>
            <a:pPr algn="l">
              <a:defRPr/>
            </a:pPr>
            <a:r>
              <a:rPr lang="en-US" dirty="0">
                <a:latin typeface="+mj-lt"/>
              </a:rPr>
              <a:t>width ~ 0.1 km/</a:t>
            </a:r>
            <a:r>
              <a:rPr lang="en-US" dirty="0" err="1">
                <a:latin typeface="+mj-lt"/>
              </a:rPr>
              <a:t>s</a:t>
            </a:r>
            <a:r>
              <a:rPr lang="en-US" dirty="0">
                <a:latin typeface="+mj-lt"/>
              </a:rPr>
              <a:t> !!</a:t>
            </a:r>
          </a:p>
          <a:p>
            <a:pPr algn="l">
              <a:defRPr/>
            </a:pP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  <a:sym typeface="Wingdings"/>
              </a:rPr>
              <a:t></a:t>
            </a:r>
            <a:r>
              <a:rPr lang="en-US" dirty="0">
                <a:latin typeface="+mj-lt"/>
                <a:sym typeface="Wingdings"/>
              </a:rPr>
              <a:t> supersonic </a:t>
            </a:r>
            <a:r>
              <a:rPr lang="en-US" dirty="0" err="1">
                <a:latin typeface="+mj-lt"/>
                <a:sym typeface="Wingdings"/>
              </a:rPr>
              <a:t>turb</a:t>
            </a:r>
            <a:r>
              <a:rPr lang="en-US" dirty="0">
                <a:latin typeface="+mj-lt"/>
                <a:sym typeface="Wingdings"/>
              </a:rPr>
              <a:t>. </a:t>
            </a:r>
            <a:endParaRPr lang="en-US" dirty="0">
              <a:latin typeface="+mj-lt"/>
            </a:endParaRPr>
          </a:p>
        </p:txBody>
      </p:sp>
      <p:sp>
        <p:nvSpPr>
          <p:cNvPr id="72709" name="TextBox 5"/>
          <p:cNvSpPr txBox="1">
            <a:spLocks noChangeArrowheads="1"/>
          </p:cNvSpPr>
          <p:nvPr/>
        </p:nvSpPr>
        <p:spPr bwMode="auto">
          <a:xfrm>
            <a:off x="5257800" y="6396038"/>
            <a:ext cx="2946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galactic distributions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828800"/>
            <a:ext cx="5410200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sp>
        <p:nvSpPr>
          <p:cNvPr id="73731" name="TextBox 2"/>
          <p:cNvSpPr txBox="1">
            <a:spLocks noChangeArrowheads="1"/>
          </p:cNvSpPr>
          <p:nvPr/>
        </p:nvSpPr>
        <p:spPr bwMode="auto">
          <a:xfrm>
            <a:off x="457200" y="304800"/>
            <a:ext cx="829468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whole Galaxies :  2 SF modes : </a:t>
            </a:r>
          </a:p>
          <a:p>
            <a:pPr algn="l"/>
            <a:r>
              <a:rPr lang="en-US"/>
              <a:t>       normal / quiescent –         SFR  α  M</a:t>
            </a:r>
            <a:r>
              <a:rPr lang="en-US" baseline="-25000"/>
              <a:t>H2</a:t>
            </a:r>
          </a:p>
          <a:p>
            <a:pPr algn="l"/>
            <a:endParaRPr lang="en-US" baseline="-25000"/>
          </a:p>
          <a:p>
            <a:pPr algn="l"/>
            <a:r>
              <a:rPr lang="en-US"/>
              <a:t>       </a:t>
            </a:r>
            <a:r>
              <a:rPr lang="en-US">
                <a:solidFill>
                  <a:srgbClr val="FF0000"/>
                </a:solidFill>
              </a:rPr>
              <a:t>starbursts --                       SFR / M</a:t>
            </a:r>
            <a:r>
              <a:rPr lang="en-US" baseline="-25000">
                <a:solidFill>
                  <a:srgbClr val="FF0000"/>
                </a:solidFill>
              </a:rPr>
              <a:t>H2  </a:t>
            </a:r>
            <a:r>
              <a:rPr lang="en-US">
                <a:solidFill>
                  <a:srgbClr val="FF0000"/>
                </a:solidFill>
              </a:rPr>
              <a:t> 5 – 50 times higher</a:t>
            </a:r>
          </a:p>
        </p:txBody>
      </p:sp>
      <p:sp>
        <p:nvSpPr>
          <p:cNvPr id="4" name="TextBox 3"/>
          <p:cNvSpPr txBox="1"/>
          <p:nvPr/>
        </p:nvSpPr>
        <p:spPr>
          <a:xfrm rot="19370282">
            <a:off x="4411663" y="5318125"/>
            <a:ext cx="1346200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normal SF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124200"/>
            <a:ext cx="16097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  starbursts</a:t>
            </a:r>
          </a:p>
          <a:p>
            <a:pPr algn="l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dyn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. driven)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5"/>
          <p:cNvSpPr>
            <a:spLocks noChangeAspect="1" noChangeArrowheads="1"/>
          </p:cNvSpPr>
          <p:nvPr/>
        </p:nvSpPr>
        <p:spPr bwMode="auto">
          <a:xfrm>
            <a:off x="5672138" y="1624013"/>
            <a:ext cx="3271837" cy="32734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317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/>
            <a:endParaRPr lang="en-US">
              <a:solidFill>
                <a:schemeClr val="tx1"/>
              </a:solidFill>
              <a:ea typeface="ヒラギノ角ゴ Pro W3" pitchFamily="-108" charset="-128"/>
              <a:cs typeface="ヒラギノ角ゴ Pro W3" pitchFamily="-108" charset="-128"/>
            </a:endParaRPr>
          </a:p>
        </p:txBody>
      </p:sp>
      <p:sp>
        <p:nvSpPr>
          <p:cNvPr id="74755" name="Oval 2"/>
          <p:cNvSpPr>
            <a:spLocks noChangeAspect="1" noChangeArrowheads="1"/>
          </p:cNvSpPr>
          <p:nvPr/>
        </p:nvSpPr>
        <p:spPr bwMode="auto">
          <a:xfrm>
            <a:off x="6967538" y="2919413"/>
            <a:ext cx="658812" cy="660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/>
            <a:endParaRPr lang="en-US">
              <a:solidFill>
                <a:schemeClr val="tx1"/>
              </a:solidFill>
              <a:ea typeface="ヒラギノ角ゴ Pro W3" pitchFamily="-108" charset="-128"/>
              <a:cs typeface="ヒラギノ角ゴ Pro W3" pitchFamily="-108" charset="-128"/>
            </a:endParaRPr>
          </a:p>
        </p:txBody>
      </p:sp>
      <p:sp>
        <p:nvSpPr>
          <p:cNvPr id="74756" name="Freeform 3"/>
          <p:cNvSpPr>
            <a:spLocks noChangeAspect="1"/>
          </p:cNvSpPr>
          <p:nvPr/>
        </p:nvSpPr>
        <p:spPr bwMode="auto">
          <a:xfrm rot="10800000">
            <a:off x="7653338" y="3300413"/>
            <a:ext cx="758825" cy="2276475"/>
          </a:xfrm>
          <a:custGeom>
            <a:avLst/>
            <a:gdLst>
              <a:gd name="T0" fmla="*/ 2147483647 w 304"/>
              <a:gd name="T1" fmla="*/ 2147483647 h 912"/>
              <a:gd name="T2" fmla="*/ 2147483647 w 304"/>
              <a:gd name="T3" fmla="*/ 2147483647 h 912"/>
              <a:gd name="T4" fmla="*/ 2147483647 w 304"/>
              <a:gd name="T5" fmla="*/ 2147483647 h 912"/>
              <a:gd name="T6" fmla="*/ 2147483647 w 304"/>
              <a:gd name="T7" fmla="*/ 2147483647 h 912"/>
              <a:gd name="T8" fmla="*/ 2147483647 w 304"/>
              <a:gd name="T9" fmla="*/ 2147483647 h 912"/>
              <a:gd name="T10" fmla="*/ 2147483647 w 304"/>
              <a:gd name="T11" fmla="*/ 0 h 9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4"/>
              <a:gd name="T19" fmla="*/ 0 h 912"/>
              <a:gd name="T20" fmla="*/ 304 w 304"/>
              <a:gd name="T21" fmla="*/ 912 h 9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4" h="912">
                <a:moveTo>
                  <a:pt x="304" y="912"/>
                </a:moveTo>
                <a:cubicBezTo>
                  <a:pt x="232" y="904"/>
                  <a:pt x="160" y="896"/>
                  <a:pt x="112" y="864"/>
                </a:cubicBezTo>
                <a:cubicBezTo>
                  <a:pt x="64" y="832"/>
                  <a:pt x="32" y="784"/>
                  <a:pt x="16" y="720"/>
                </a:cubicBezTo>
                <a:cubicBezTo>
                  <a:pt x="0" y="656"/>
                  <a:pt x="8" y="552"/>
                  <a:pt x="16" y="480"/>
                </a:cubicBezTo>
                <a:cubicBezTo>
                  <a:pt x="24" y="408"/>
                  <a:pt x="24" y="368"/>
                  <a:pt x="64" y="288"/>
                </a:cubicBezTo>
                <a:cubicBezTo>
                  <a:pt x="104" y="208"/>
                  <a:pt x="224" y="48"/>
                  <a:pt x="256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/>
            <a:endParaRPr lang="en-US">
              <a:solidFill>
                <a:schemeClr val="tx1"/>
              </a:solidFill>
              <a:ea typeface="ヒラギノ角ゴ Pro W3" pitchFamily="-108" charset="-128"/>
              <a:cs typeface="ヒラギノ角ゴ Pro W3" pitchFamily="-108" charset="-128"/>
            </a:endParaRPr>
          </a:p>
        </p:txBody>
      </p:sp>
      <p:sp>
        <p:nvSpPr>
          <p:cNvPr id="74757" name="Freeform 4"/>
          <p:cNvSpPr>
            <a:spLocks noChangeAspect="1"/>
          </p:cNvSpPr>
          <p:nvPr/>
        </p:nvSpPr>
        <p:spPr bwMode="auto">
          <a:xfrm>
            <a:off x="6205538" y="938213"/>
            <a:ext cx="758825" cy="2276475"/>
          </a:xfrm>
          <a:custGeom>
            <a:avLst/>
            <a:gdLst>
              <a:gd name="T0" fmla="*/ 2147483647 w 304"/>
              <a:gd name="T1" fmla="*/ 2147483647 h 912"/>
              <a:gd name="T2" fmla="*/ 2147483647 w 304"/>
              <a:gd name="T3" fmla="*/ 2147483647 h 912"/>
              <a:gd name="T4" fmla="*/ 2147483647 w 304"/>
              <a:gd name="T5" fmla="*/ 2147483647 h 912"/>
              <a:gd name="T6" fmla="*/ 2147483647 w 304"/>
              <a:gd name="T7" fmla="*/ 2147483647 h 912"/>
              <a:gd name="T8" fmla="*/ 2147483647 w 304"/>
              <a:gd name="T9" fmla="*/ 2147483647 h 912"/>
              <a:gd name="T10" fmla="*/ 2147483647 w 304"/>
              <a:gd name="T11" fmla="*/ 0 h 9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4"/>
              <a:gd name="T19" fmla="*/ 0 h 912"/>
              <a:gd name="T20" fmla="*/ 304 w 304"/>
              <a:gd name="T21" fmla="*/ 912 h 9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4" h="912">
                <a:moveTo>
                  <a:pt x="304" y="912"/>
                </a:moveTo>
                <a:cubicBezTo>
                  <a:pt x="232" y="904"/>
                  <a:pt x="160" y="896"/>
                  <a:pt x="112" y="864"/>
                </a:cubicBezTo>
                <a:cubicBezTo>
                  <a:pt x="64" y="832"/>
                  <a:pt x="32" y="784"/>
                  <a:pt x="16" y="720"/>
                </a:cubicBezTo>
                <a:cubicBezTo>
                  <a:pt x="0" y="656"/>
                  <a:pt x="8" y="552"/>
                  <a:pt x="16" y="480"/>
                </a:cubicBezTo>
                <a:cubicBezTo>
                  <a:pt x="24" y="408"/>
                  <a:pt x="24" y="368"/>
                  <a:pt x="64" y="288"/>
                </a:cubicBezTo>
                <a:cubicBezTo>
                  <a:pt x="104" y="208"/>
                  <a:pt x="224" y="48"/>
                  <a:pt x="256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/>
            <a:endParaRPr lang="en-US">
              <a:solidFill>
                <a:schemeClr val="tx1"/>
              </a:solidFill>
              <a:ea typeface="ヒラギノ角ゴ Pro W3" pitchFamily="-108" charset="-128"/>
              <a:cs typeface="ヒラギノ角ゴ Pro W3" pitchFamily="-108" charset="-128"/>
            </a:endParaRPr>
          </a:p>
        </p:txBody>
      </p:sp>
      <p:sp>
        <p:nvSpPr>
          <p:cNvPr id="74758" name="Text Box 11"/>
          <p:cNvSpPr txBox="1">
            <a:spLocks noChangeArrowheads="1"/>
          </p:cNvSpPr>
          <p:nvPr/>
        </p:nvSpPr>
        <p:spPr bwMode="auto">
          <a:xfrm rot="2236501">
            <a:off x="5943600" y="4033838"/>
            <a:ext cx="14335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HI &amp; HII</a:t>
            </a:r>
          </a:p>
        </p:txBody>
      </p:sp>
      <p:sp>
        <p:nvSpPr>
          <p:cNvPr id="74759" name="Text Box 12"/>
          <p:cNvSpPr txBox="1">
            <a:spLocks noChangeArrowheads="1"/>
          </p:cNvSpPr>
          <p:nvPr/>
        </p:nvSpPr>
        <p:spPr bwMode="auto">
          <a:xfrm rot="1900752">
            <a:off x="7348538" y="1865313"/>
            <a:ext cx="12954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HI &amp; HII</a:t>
            </a:r>
          </a:p>
        </p:txBody>
      </p:sp>
      <p:sp>
        <p:nvSpPr>
          <p:cNvPr id="74760" name="Text Box 13"/>
          <p:cNvSpPr txBox="1">
            <a:spLocks noChangeArrowheads="1"/>
          </p:cNvSpPr>
          <p:nvPr/>
        </p:nvSpPr>
        <p:spPr bwMode="auto">
          <a:xfrm rot="-2392256">
            <a:off x="6249988" y="2201863"/>
            <a:ext cx="5270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H</a:t>
            </a:r>
            <a:r>
              <a:rPr lang="en-US" baseline="-25000">
                <a:ea typeface="ヒラギノ角ゴ Pro W3" pitchFamily="-108" charset="-128"/>
                <a:cs typeface="ヒラギノ角ゴ Pro W3" pitchFamily="-108" charset="-128"/>
              </a:rPr>
              <a:t>2</a:t>
            </a:r>
            <a:endParaRPr lang="en-US">
              <a:ea typeface="ヒラギノ角ゴ Pro W3" pitchFamily="-108" charset="-128"/>
              <a:cs typeface="ヒラギノ角ゴ Pro W3" pitchFamily="-108" charset="-128"/>
            </a:endParaRPr>
          </a:p>
        </p:txBody>
      </p:sp>
      <p:sp>
        <p:nvSpPr>
          <p:cNvPr id="74761" name="Text Box 14"/>
          <p:cNvSpPr txBox="1">
            <a:spLocks noChangeArrowheads="1"/>
          </p:cNvSpPr>
          <p:nvPr/>
        </p:nvSpPr>
        <p:spPr bwMode="auto">
          <a:xfrm rot="3564">
            <a:off x="7850188" y="3725863"/>
            <a:ext cx="5270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H</a:t>
            </a:r>
            <a:r>
              <a:rPr lang="en-US" baseline="-25000">
                <a:ea typeface="ヒラギノ角ゴ Pro W3" pitchFamily="-108" charset="-128"/>
                <a:cs typeface="ヒラギノ角ゴ Pro W3" pitchFamily="-108" charset="-128"/>
              </a:rPr>
              <a:t>2</a:t>
            </a:r>
            <a:endParaRPr lang="en-US">
              <a:ea typeface="ヒラギノ角ゴ Pro W3" pitchFamily="-108" charset="-128"/>
              <a:cs typeface="ヒラギノ角ゴ Pro W3" pitchFamily="-108" charset="-128"/>
            </a:endParaRPr>
          </a:p>
        </p:txBody>
      </p:sp>
      <p:sp>
        <p:nvSpPr>
          <p:cNvPr id="74762" name="Text Box 15"/>
          <p:cNvSpPr txBox="1">
            <a:spLocks noChangeArrowheads="1"/>
          </p:cNvSpPr>
          <p:nvPr/>
        </p:nvSpPr>
        <p:spPr bwMode="auto">
          <a:xfrm>
            <a:off x="398463" y="1166813"/>
            <a:ext cx="36210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continuity (mass cons.) =&gt;</a:t>
            </a:r>
          </a:p>
        </p:txBody>
      </p:sp>
      <p:sp>
        <p:nvSpPr>
          <p:cNvPr id="74763" name="Text Box 16"/>
          <p:cNvSpPr txBox="1">
            <a:spLocks noChangeArrowheads="1"/>
          </p:cNvSpPr>
          <p:nvPr/>
        </p:nvSpPr>
        <p:spPr bwMode="auto">
          <a:xfrm>
            <a:off x="342900" y="1776413"/>
            <a:ext cx="5181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M</a:t>
            </a:r>
            <a:r>
              <a:rPr lang="en-US" baseline="-25000">
                <a:ea typeface="ヒラギノ角ゴ Pro W3" pitchFamily="-108" charset="-128"/>
                <a:cs typeface="ヒラギノ角ゴ Pro W3" pitchFamily="-108" charset="-128"/>
              </a:rPr>
              <a:t>H2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 / 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</a:t>
            </a:r>
            <a:r>
              <a:rPr lang="en-US" baseline="-25000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H2  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=  (M</a:t>
            </a:r>
            <a:r>
              <a:rPr lang="en-US" baseline="-25000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HI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 + M</a:t>
            </a:r>
            <a:r>
              <a:rPr lang="en-US" baseline="-25000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HII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) / </a:t>
            </a:r>
            <a:r>
              <a:rPr lang="en-US" baseline="-25000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HI-HII</a:t>
            </a:r>
            <a:endParaRPr lang="en-US">
              <a:solidFill>
                <a:schemeClr val="tx1"/>
              </a:solidFill>
              <a:ea typeface="ヒラギノ角ゴ Pro W3" pitchFamily="-108" charset="-128"/>
              <a:cs typeface="ヒラギノ角ゴ Pro W3" pitchFamily="-108" charset="-128"/>
            </a:endParaRPr>
          </a:p>
        </p:txBody>
      </p:sp>
      <p:sp>
        <p:nvSpPr>
          <p:cNvPr id="74764" name="Text Box 18"/>
          <p:cNvSpPr txBox="1">
            <a:spLocks noChangeArrowheads="1"/>
          </p:cNvSpPr>
          <p:nvPr/>
        </p:nvSpPr>
        <p:spPr bwMode="auto">
          <a:xfrm>
            <a:off x="190500" y="2681288"/>
            <a:ext cx="576421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gas fraction ~80% molecular </a:t>
            </a:r>
          </a:p>
          <a:p>
            <a:pPr algn="l" eaLnBrk="1" hangingPunct="1"/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</a:rPr>
              <a:t>     </a:t>
            </a:r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</a:t>
            </a:r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</a:rPr>
              <a:t> M</a:t>
            </a:r>
            <a:r>
              <a:rPr lang="en-US" baseline="-2500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</a:rPr>
              <a:t>H2 </a:t>
            </a:r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</a:rPr>
              <a:t>~ 4 x M</a:t>
            </a:r>
            <a:r>
              <a:rPr lang="en-US" baseline="-2500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</a:rPr>
              <a:t>HI</a:t>
            </a:r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</a:rPr>
              <a:t>+M</a:t>
            </a:r>
            <a:r>
              <a:rPr lang="en-US" baseline="-2500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</a:rPr>
              <a:t>HII</a:t>
            </a:r>
          </a:p>
          <a:p>
            <a:pPr algn="l" eaLnBrk="1" hangingPunct="1"/>
            <a:endParaRPr lang="en-US" baseline="-25000">
              <a:solidFill>
                <a:srgbClr val="FF0000"/>
              </a:solidFill>
              <a:ea typeface="ヒラギノ角ゴ Pro W3" pitchFamily="-108" charset="-128"/>
              <a:cs typeface="ヒラギノ角ゴ Pro W3" pitchFamily="-108" charset="-128"/>
            </a:endParaRPr>
          </a:p>
          <a:p>
            <a:pPr algn="l" eaLnBrk="1" hangingPunct="1"/>
            <a:r>
              <a:rPr lang="en-US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</a:t>
            </a:r>
            <a:r>
              <a:rPr lang="en-US" baseline="-25000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H2  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= </a:t>
            </a:r>
            <a:r>
              <a:rPr lang="en-US" baseline="-25000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HI-HII 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M</a:t>
            </a:r>
            <a:r>
              <a:rPr lang="en-US" baseline="-25000">
                <a:ea typeface="ヒラギノ角ゴ Pro W3" pitchFamily="-108" charset="-128"/>
                <a:cs typeface="ヒラギノ角ゴ Pro W3" pitchFamily="-108" charset="-128"/>
              </a:rPr>
              <a:t>H2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 / 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(M</a:t>
            </a:r>
            <a:r>
              <a:rPr lang="en-US" baseline="-25000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HI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 + M</a:t>
            </a:r>
            <a:r>
              <a:rPr lang="en-US" baseline="-25000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HII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) ~  4 x </a:t>
            </a:r>
            <a:r>
              <a:rPr lang="en-US" baseline="-25000"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HI-HI</a:t>
            </a:r>
            <a:endParaRPr lang="en-US">
              <a:solidFill>
                <a:schemeClr val="tx1"/>
              </a:solidFill>
              <a:ea typeface="ヒラギノ角ゴ Pro W3" pitchFamily="-108" charset="-128"/>
              <a:cs typeface="ヒラギノ角ゴ Pro W3" pitchFamily="-108" charset="-128"/>
            </a:endParaRPr>
          </a:p>
          <a:p>
            <a:pPr algn="l" eaLnBrk="1" hangingPunct="1"/>
            <a:endParaRPr lang="en-US" baseline="-25000">
              <a:solidFill>
                <a:srgbClr val="FF0000"/>
              </a:solidFill>
              <a:ea typeface="ヒラギノ角ゴ Pro W3" pitchFamily="-108" charset="-128"/>
              <a:cs typeface="ヒラギノ角ゴ Pro W3" pitchFamily="-108" charset="-128"/>
            </a:endParaRPr>
          </a:p>
          <a:p>
            <a:pPr algn="l" eaLnBrk="1" hangingPunct="1"/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</a:rPr>
              <a:t>=&gt; </a:t>
            </a:r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 </a:t>
            </a:r>
            <a:r>
              <a:rPr lang="en-US" baseline="-2500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H2  </a:t>
            </a:r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&gt;&gt; </a:t>
            </a:r>
            <a:r>
              <a:rPr lang="en-US" baseline="-2500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HI-HII</a:t>
            </a:r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  3 x 10</a:t>
            </a:r>
            <a:r>
              <a:rPr lang="en-US" baseline="3000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7 </a:t>
            </a:r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yrs</a:t>
            </a:r>
            <a:endParaRPr lang="en-US">
              <a:solidFill>
                <a:srgbClr val="FF0000"/>
              </a:solidFill>
              <a:ea typeface="ヒラギノ角ゴ Pro W3" pitchFamily="-108" charset="-128"/>
              <a:cs typeface="ヒラギノ角ゴ Pro W3" pitchFamily="-108" charset="-128"/>
            </a:endParaRPr>
          </a:p>
        </p:txBody>
      </p:sp>
      <p:sp>
        <p:nvSpPr>
          <p:cNvPr id="74765" name="Text Box 19"/>
          <p:cNvSpPr txBox="1">
            <a:spLocks noChangeArrowheads="1"/>
          </p:cNvSpPr>
          <p:nvPr/>
        </p:nvSpPr>
        <p:spPr bwMode="auto">
          <a:xfrm>
            <a:off x="225425" y="5119688"/>
            <a:ext cx="70453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>
              <a:buFont typeface="Symbol" pitchFamily="-108" charset="2"/>
              <a:buChar char="Þ"/>
            </a:pPr>
            <a:r>
              <a:rPr lang="en-US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typical H</a:t>
            </a:r>
            <a:r>
              <a:rPr lang="en-US" baseline="-2500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2 </a:t>
            </a:r>
            <a:r>
              <a:rPr lang="en-US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lifetime </a:t>
            </a:r>
            <a:r>
              <a:rPr lang="en-US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&gt;&gt; 10</a:t>
            </a:r>
            <a:r>
              <a:rPr lang="en-US" baseline="3000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8</a:t>
            </a:r>
            <a:r>
              <a:rPr lang="en-US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 yrs !! </a:t>
            </a:r>
          </a:p>
          <a:p>
            <a:pPr algn="l" eaLnBrk="1" hangingPunct="1">
              <a:buFont typeface="Symbol" pitchFamily="-108" charset="2"/>
              <a:buNone/>
            </a:pPr>
            <a:r>
              <a:rPr lang="en-US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    ( lifetime of H</a:t>
            </a:r>
            <a:r>
              <a:rPr lang="en-US" baseline="-2500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2</a:t>
            </a:r>
            <a:r>
              <a:rPr lang="en-US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, not necessarily GMC )</a:t>
            </a:r>
          </a:p>
          <a:p>
            <a:pPr algn="l" eaLnBrk="1" hangingPunct="1">
              <a:buFont typeface="Symbol" pitchFamily="-108" charset="2"/>
              <a:buNone/>
            </a:pPr>
            <a:endParaRPr lang="en-US">
              <a:solidFill>
                <a:schemeClr val="tx1"/>
              </a:solidFill>
              <a:ea typeface="ヒラギノ角ゴ Pro W3" pitchFamily="-108" charset="-128"/>
              <a:cs typeface="ヒラギノ角ゴ Pro W3" pitchFamily="-108" charset="-128"/>
              <a:sym typeface="Symbol" pitchFamily="-108" charset="2"/>
            </a:endParaRPr>
          </a:p>
          <a:p>
            <a:pPr algn="l" eaLnBrk="1" hangingPunct="1">
              <a:buFont typeface="Symbol" pitchFamily="-108" charset="2"/>
              <a:buNone/>
            </a:pPr>
            <a:r>
              <a:rPr lang="en-US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  <a:sym typeface="Symbol" pitchFamily="-108" charset="2"/>
              </a:rPr>
              <a:t>cloud assoc. w/i arms shear apart upon leaving arms</a:t>
            </a:r>
            <a:endParaRPr lang="en-US">
              <a:solidFill>
                <a:schemeClr val="tx1"/>
              </a:solidFill>
              <a:ea typeface="ヒラギノ角ゴ Pro W3" pitchFamily="-108" charset="-128"/>
              <a:cs typeface="ヒラギノ角ゴ Pro W3" pitchFamily="-108" charset="-128"/>
            </a:endParaRPr>
          </a:p>
        </p:txBody>
      </p:sp>
      <p:sp>
        <p:nvSpPr>
          <p:cNvPr id="74766" name="Text Box 6"/>
          <p:cNvSpPr txBox="1">
            <a:spLocks noChangeArrowheads="1"/>
          </p:cNvSpPr>
          <p:nvPr/>
        </p:nvSpPr>
        <p:spPr bwMode="auto">
          <a:xfrm>
            <a:off x="342900" y="166688"/>
            <a:ext cx="861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GMCs /</a:t>
            </a:r>
            <a:r>
              <a:rPr lang="en-US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</a:t>
            </a:r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H</a:t>
            </a:r>
            <a:r>
              <a:rPr lang="en-US" baseline="-25000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2</a:t>
            </a:r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 can</a:t>
            </a:r>
            <a:r>
              <a:rPr lang="ja-JP" alt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’</a:t>
            </a:r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t be confined to arms</a:t>
            </a:r>
            <a:endParaRPr lang="en-US">
              <a:solidFill>
                <a:srgbClr val="FF0000"/>
              </a:solidFill>
              <a:ea typeface="ヒラギノ角ゴ Pro W3" pitchFamily="-108" charset="-128"/>
              <a:cs typeface="ヒラギノ角ゴ Pro W3" pitchFamily="-108" charset="-128"/>
            </a:endParaRPr>
          </a:p>
          <a:p>
            <a:pPr algn="l" eaLnBrk="1" hangingPunct="1"/>
            <a:endParaRPr lang="en-US">
              <a:solidFill>
                <a:schemeClr val="tx1"/>
              </a:solidFill>
              <a:ea typeface="ヒラギノ角ゴ Pro W3" pitchFamily="-108" charset="-128"/>
              <a:cs typeface="ヒラギノ角ゴ Pro W3" pitchFamily="-108" charset="-128"/>
            </a:endParaRPr>
          </a:p>
          <a:p>
            <a:pPr algn="l" eaLnBrk="1" hangingPunct="1"/>
            <a:endParaRPr lang="en-US">
              <a:solidFill>
                <a:schemeClr val="tx1"/>
              </a:solidFill>
              <a:ea typeface="ヒラギノ角ゴ Pro W3" pitchFamily="-108" charset="-128"/>
              <a:cs typeface="ヒラギノ角ゴ Pro W3" pitchFamily="-108" charset="-128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/>
        </p:nvSpPr>
        <p:spPr bwMode="auto">
          <a:xfrm>
            <a:off x="76200" y="195263"/>
            <a:ext cx="82296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/>
            <a:r>
              <a:rPr lang="en-US">
                <a:solidFill>
                  <a:schemeClr val="tx2"/>
                </a:solidFill>
              </a:rPr>
              <a:t>equipartition of cloud KE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/>
            </a:r>
            <a:br>
              <a:rPr lang="en-US">
                <a:solidFill>
                  <a:schemeClr val="tx2"/>
                </a:solidFill>
              </a:rPr>
            </a:br>
            <a:r>
              <a:rPr lang="en-US"/>
              <a:t>    </a:t>
            </a:r>
            <a:r>
              <a:rPr lang="en-US">
                <a:sym typeface="Wingdings" pitchFamily="-108" charset="2"/>
              </a:rPr>
              <a:t></a:t>
            </a:r>
            <a:r>
              <a:rPr lang="en-US"/>
              <a:t> massive clouds w/ lowest σ</a:t>
            </a:r>
            <a:r>
              <a:rPr lang="en-US" baseline="-25000"/>
              <a:t>v</a:t>
            </a:r>
            <a:r>
              <a:rPr lang="en-US"/>
              <a:t> 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                                                  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                                       </a:t>
            </a:r>
          </a:p>
        </p:txBody>
      </p:sp>
      <p:pic>
        <p:nvPicPr>
          <p:cNvPr id="75779" name="Picture 2" descr="fig2.pdf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6438"/>
            <a:ext cx="57277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itle 1"/>
          <p:cNvSpPr txBox="1">
            <a:spLocks/>
          </p:cNvSpPr>
          <p:nvPr/>
        </p:nvSpPr>
        <p:spPr bwMode="auto">
          <a:xfrm>
            <a:off x="5791200" y="2205038"/>
            <a:ext cx="3352800" cy="2317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Times" pitchFamily="-108" charset="0"/>
              </a:rPr>
              <a:t>requires cloud last </a:t>
            </a:r>
          </a:p>
          <a:p>
            <a:pPr algn="l"/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Times" pitchFamily="-108" charset="0"/>
              </a:rPr>
              <a:t>     several GMC-GMC </a:t>
            </a:r>
          </a:p>
          <a:p>
            <a:pPr algn="l"/>
            <a:r>
              <a:rPr lang="en-US">
                <a:solidFill>
                  <a:srgbClr val="FF0000"/>
                </a:solidFill>
                <a:ea typeface="ヒラギノ角ゴ Pro W3" pitchFamily="-108" charset="-128"/>
                <a:cs typeface="ヒラギノ角ゴ Pro W3" pitchFamily="-108" charset="-128"/>
                <a:sym typeface="Times" pitchFamily="-108" charset="0"/>
              </a:rPr>
              <a:t>     collision times</a:t>
            </a:r>
          </a:p>
          <a:p>
            <a:pPr algn="l"/>
            <a:endParaRPr lang="en-US">
              <a:solidFill>
                <a:srgbClr val="FF0000"/>
              </a:solidFill>
              <a:ea typeface="ヒラギノ角ゴ Pro W3" pitchFamily="-108" charset="-128"/>
              <a:cs typeface="ヒラギノ角ゴ Pro W3" pitchFamily="-108" charset="-128"/>
              <a:sym typeface="Times" pitchFamily="-108" charset="0"/>
            </a:endParaRPr>
          </a:p>
          <a:p>
            <a:pPr algn="l"/>
            <a:r>
              <a:rPr lang="en-US">
                <a:ea typeface="ヒラギノ角ゴ Pro W3" pitchFamily="-108" charset="-128"/>
                <a:cs typeface="ヒラギノ角ゴ Pro W3" pitchFamily="-108" charset="-128"/>
                <a:sym typeface="Times" pitchFamily="-108" charset="0"/>
              </a:rPr>
              <a:t>τ</a:t>
            </a:r>
            <a:r>
              <a:rPr lang="en-US" baseline="-25000">
                <a:ea typeface="ヒラギノ角ゴ Pro W3" pitchFamily="-108" charset="-128"/>
                <a:cs typeface="ヒラギノ角ゴ Pro W3" pitchFamily="-108" charset="-128"/>
                <a:sym typeface="Times" pitchFamily="-108" charset="0"/>
              </a:rPr>
              <a:t>GMC-GMC 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  <a:sym typeface="Times" pitchFamily="-108" charset="0"/>
              </a:rPr>
              <a:t> &gt;~ 10</a:t>
            </a:r>
            <a:r>
              <a:rPr lang="en-US" baseline="30000">
                <a:ea typeface="ヒラギノ角ゴ Pro W3" pitchFamily="-108" charset="-128"/>
                <a:cs typeface="ヒラギノ角ゴ Pro W3" pitchFamily="-108" charset="-128"/>
                <a:sym typeface="Times" pitchFamily="-108" charset="0"/>
              </a:rPr>
              <a:t>8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  <a:sym typeface="Times" pitchFamily="-108" charset="0"/>
              </a:rPr>
              <a:t> yrs </a:t>
            </a:r>
            <a:br>
              <a:rPr lang="en-US">
                <a:ea typeface="ヒラギノ角ゴ Pro W3" pitchFamily="-108" charset="-128"/>
                <a:cs typeface="ヒラギノ角ゴ Pro W3" pitchFamily="-108" charset="-128"/>
                <a:sym typeface="Times" pitchFamily="-108" charset="0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  <a:sym typeface="Times" pitchFamily="-108" charset="0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  <a:sym typeface="Times" pitchFamily="-108" charset="0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  <a:sym typeface="Times" pitchFamily="-108" charset="0"/>
              </a:rPr>
              <a:t>                                                  </a:t>
            </a:r>
            <a:br>
              <a:rPr lang="en-US">
                <a:ea typeface="ヒラギノ角ゴ Pro W3" pitchFamily="-108" charset="-128"/>
                <a:cs typeface="ヒラギノ角ゴ Pro W3" pitchFamily="-108" charset="-128"/>
                <a:sym typeface="Times" pitchFamily="-108" charset="0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  <a:sym typeface="Times" pitchFamily="-108" charset="0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  <a:sym typeface="Times" pitchFamily="-108" charset="0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  <a:sym typeface="Times" pitchFamily="-108" charset="0"/>
              </a:rPr>
              <a:t>                                      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6858000"/>
          </a:xfrm>
        </p:spPr>
        <p:txBody>
          <a:bodyPr/>
          <a:lstStyle/>
          <a:p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estimating H2 masses –</a:t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  </a:t>
            </a:r>
            <a:r>
              <a:rPr lang="en-US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for resolved clouds M</a:t>
            </a:r>
            <a:r>
              <a:rPr lang="en-US" baseline="-2500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vir </a:t>
            </a:r>
            <a:br>
              <a:rPr lang="en-US" baseline="-2500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baseline="-2500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                          </a:t>
            </a:r>
            <a:r>
              <a:rPr lang="en-US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correlated with L</a:t>
            </a:r>
            <a:r>
              <a:rPr lang="en-US" baseline="-2500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CO  </a:t>
            </a:r>
            <a:r>
              <a:rPr lang="en-US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(= area T</a:t>
            </a:r>
            <a:r>
              <a:rPr lang="en-US" baseline="-25000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CO </a:t>
            </a:r>
            <a:r>
              <a:rPr lang="en-US">
                <a:solidFill>
                  <a:schemeClr val="tx1"/>
                </a:solidFill>
                <a:ea typeface="ヒラギノ角ゴ Pro W3" pitchFamily="-108" charset="-128"/>
                <a:cs typeface="ヒラギノ角ゴ Pro W3" pitchFamily="-108" charset="-128"/>
              </a:rPr>
              <a:t>Δv)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baseline="-2500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baseline="-2500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baseline="-2500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baseline="-2500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baseline="-2500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baseline="-2500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How can an optically thick CO line measure mass ??   </a:t>
            </a:r>
            <a:r>
              <a:rPr lang="en-US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later</a:t>
            </a: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endParaRPr lang="en-US">
              <a:ea typeface="ヒラギノ角ゴ Pro W3" pitchFamily="-108" charset="-128"/>
              <a:cs typeface="ヒラギノ角ゴ Pro W3" pitchFamily="-108" charset="-128"/>
            </a:endParaRPr>
          </a:p>
        </p:txBody>
      </p:sp>
      <p:pic>
        <p:nvPicPr>
          <p:cNvPr id="76803" name="Picture 3" descr="fig1a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295400"/>
            <a:ext cx="6629400" cy="464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ヒラギノ角ゴ Pro W3" pitchFamily="-108" charset="-128"/>
                <a:cs typeface="ヒラギノ角ゴ Pro W3" pitchFamily="-108" charset="-128"/>
              </a:rPr>
              <a:t>metallicity variations ?</a:t>
            </a:r>
            <a:br>
              <a:rPr lang="en-US">
                <a:ea typeface="ヒラギノ角ゴ Pro W3" pitchFamily="-108" charset="-128"/>
                <a:cs typeface="ヒラギノ角ゴ Pro W3" pitchFamily="-108" charset="-128"/>
              </a:rPr>
            </a:br>
            <a:endParaRPr lang="en-US">
              <a:ea typeface="ヒラギノ角ゴ Pro W3" pitchFamily="-108" charset="-128"/>
              <a:cs typeface="ヒラギノ角ゴ Pro W3" pitchFamily="-108" charset="-128"/>
            </a:endParaRPr>
          </a:p>
        </p:txBody>
      </p:sp>
      <p:pic>
        <p:nvPicPr>
          <p:cNvPr id="77827" name="Picture 3" descr="draine_p2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685800"/>
            <a:ext cx="6172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TextBox 1"/>
          <p:cNvSpPr txBox="1">
            <a:spLocks noChangeArrowheads="1"/>
          </p:cNvSpPr>
          <p:nvPr/>
        </p:nvSpPr>
        <p:spPr bwMode="auto">
          <a:xfrm>
            <a:off x="7162800" y="6396038"/>
            <a:ext cx="1527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draine </a:t>
            </a:r>
            <a:r>
              <a:rPr lang="ja-JP" altLang="en-US"/>
              <a:t>‘</a:t>
            </a:r>
            <a:r>
              <a:rPr lang="en-US" altLang="ja-JP"/>
              <a:t>07</a:t>
            </a:r>
            <a:endParaRPr lang="en-US"/>
          </a:p>
        </p:txBody>
      </p:sp>
      <p:sp>
        <p:nvSpPr>
          <p:cNvPr id="77829" name="Oval 1"/>
          <p:cNvSpPr>
            <a:spLocks noChangeArrowheads="1"/>
          </p:cNvSpPr>
          <p:nvPr/>
        </p:nvSpPr>
        <p:spPr bwMode="auto">
          <a:xfrm>
            <a:off x="4572000" y="2286000"/>
            <a:ext cx="2133600" cy="3810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991600" cy="1143000"/>
          </a:xfrm>
        </p:spPr>
        <p:txBody>
          <a:bodyPr/>
          <a:lstStyle/>
          <a:p>
            <a:r>
              <a:rPr lang="en-US" altLang="ja-JP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altLang="ja-JP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altLang="ja-JP">
                <a:ea typeface="ヒラギノ角ゴ Pro W3" pitchFamily="-108" charset="-128"/>
                <a:cs typeface="ヒラギノ角ゴ Pro W3" pitchFamily="-108" charset="-128"/>
              </a:rPr>
              <a:t> </a:t>
            </a:r>
            <a:r>
              <a:rPr lang="en-US" altLang="ja-JP" sz="2800">
                <a:ea typeface="ヒラギノ角ゴ Pro W3" pitchFamily="-108" charset="-128"/>
                <a:cs typeface="ヒラギノ角ゴ Pro W3" pitchFamily="-108" charset="-128"/>
              </a:rPr>
              <a:t>ISM contents at high z –  MS &amp; above MS</a:t>
            </a:r>
            <a:br>
              <a:rPr lang="en-US" altLang="ja-JP" sz="280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altLang="ja-JP" sz="280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altLang="ja-JP" sz="280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altLang="ja-JP" sz="280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altLang="ja-JP" sz="280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altLang="ja-JP" sz="280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  ALMA </a:t>
            </a:r>
            <a:r>
              <a:rPr lang="en-US" altLang="ja-JP" sz="280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</a:t>
            </a:r>
            <a:r>
              <a:rPr lang="en-US" altLang="ja-JP" sz="280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dust continuum </a:t>
            </a:r>
            <a:br>
              <a:rPr lang="en-US" altLang="ja-JP" sz="280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altLang="ja-JP" sz="280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  120 &amp; 180  galaxies  (Scoville etal </a:t>
            </a:r>
            <a:r>
              <a:rPr lang="ja-JP" altLang="en-US" sz="280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’</a:t>
            </a:r>
            <a:r>
              <a:rPr lang="en-US" altLang="ja-JP" sz="280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14 &amp; 15)</a:t>
            </a:r>
            <a:br>
              <a:rPr lang="en-US" altLang="ja-JP" sz="280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altLang="ja-JP" sz="280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altLang="ja-JP" sz="280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altLang="ja-JP" sz="280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  ISM critical for SF &amp; AGN </a:t>
            </a:r>
            <a:br>
              <a:rPr lang="en-US" altLang="ja-JP" sz="280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altLang="ja-JP" sz="280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  also constraints on baryon accretion / feedback </a:t>
            </a:r>
            <a:br>
              <a:rPr lang="en-US" altLang="ja-JP" sz="280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altLang="ja-JP" sz="280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        </a:t>
            </a:r>
            <a:r>
              <a:rPr lang="en-US" altLang="ja-JP" sz="280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  <a:sym typeface="Wingdings" pitchFamily="-108" charset="2"/>
              </a:rPr>
              <a:t> new view of SF</a:t>
            </a:r>
            <a:r>
              <a:rPr lang="en-US" altLang="ja-JP" sz="280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altLang="ja-JP" sz="280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altLang="ja-JP" sz="2800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altLang="ja-JP" sz="2800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altLang="ja-JP" sz="2800">
                <a:ea typeface="ヒラギノ角ゴ Pro W3" pitchFamily="-108" charset="-128"/>
                <a:cs typeface="ヒラギノ角ゴ Pro W3" pitchFamily="-108" charset="-128"/>
              </a:rPr>
              <a:t>      </a:t>
            </a:r>
            <a:r>
              <a:rPr lang="en-US" altLang="ja-JP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altLang="ja-JP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altLang="ja-JP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altLang="ja-JP">
                <a:ea typeface="ヒラギノ角ゴ Pro W3" pitchFamily="-108" charset="-128"/>
                <a:cs typeface="ヒラギノ角ゴ Pro W3" pitchFamily="-108" charset="-128"/>
              </a:rPr>
            </a:br>
            <a:r>
              <a:rPr lang="en-US" altLang="ja-JP">
                <a:ea typeface="ヒラギノ角ゴ Pro W3" pitchFamily="-108" charset="-128"/>
                <a:cs typeface="ヒラギノ角ゴ Pro W3" pitchFamily="-108" charset="-128"/>
              </a:rPr>
              <a:t/>
            </a:r>
            <a:br>
              <a:rPr lang="en-US" altLang="ja-JP">
                <a:ea typeface="ヒラギノ角ゴ Pro W3" pitchFamily="-108" charset="-128"/>
                <a:cs typeface="ヒラギノ角ゴ Pro W3" pitchFamily="-108" charset="-128"/>
              </a:rPr>
            </a:br>
            <a:endParaRPr lang="en-US">
              <a:ea typeface="ヒラギノ角ゴ Pro W3" pitchFamily="-108" charset="-128"/>
              <a:cs typeface="ヒラギノ角ゴ Pro W3" pitchFamily="-10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GMCs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 smtClean="0">
                <a:solidFill>
                  <a:srgbClr val="0000FF"/>
                </a:solidFill>
              </a:rPr>
              <a:t>N(M) </a:t>
            </a:r>
            <a:r>
              <a:rPr lang="en-US" dirty="0" err="1" smtClean="0">
                <a:solidFill>
                  <a:srgbClr val="0000FF"/>
                </a:solidFill>
              </a:rPr>
              <a:t>α</a:t>
            </a:r>
            <a:r>
              <a:rPr lang="en-US" dirty="0" smtClean="0">
                <a:solidFill>
                  <a:srgbClr val="0000FF"/>
                </a:solidFill>
              </a:rPr>
              <a:t>  M</a:t>
            </a:r>
            <a:r>
              <a:rPr lang="en-US" baseline="30000" dirty="0" smtClean="0">
                <a:solidFill>
                  <a:srgbClr val="0000FF"/>
                </a:solidFill>
              </a:rPr>
              <a:t>-1.6</a:t>
            </a:r>
            <a:br>
              <a:rPr lang="en-US" baseline="30000" dirty="0" smtClean="0">
                <a:solidFill>
                  <a:srgbClr val="0000FF"/>
                </a:solidFill>
              </a:rPr>
            </a:br>
            <a:r>
              <a:rPr lang="en-US" baseline="30000" dirty="0" smtClean="0">
                <a:solidFill>
                  <a:srgbClr val="0000FF"/>
                </a:solidFill>
              </a:rPr>
              <a:t>     </a:t>
            </a: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   &lt;M&gt; ~ few 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 10</a:t>
            </a:r>
            <a:r>
              <a:rPr lang="en-US" baseline="30000" dirty="0" smtClean="0">
                <a:solidFill>
                  <a:srgbClr val="0000FF"/>
                </a:solidFill>
              </a:rPr>
              <a:t>5</a:t>
            </a:r>
            <a:r>
              <a:rPr lang="en-US" dirty="0" smtClean="0">
                <a:solidFill>
                  <a:srgbClr val="0000FF"/>
                </a:solidFill>
              </a:rPr>
              <a:t> M</a:t>
            </a:r>
            <a:r>
              <a:rPr lang="en-US" baseline="-25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</a:t>
            </a:r>
            <a:r>
              <a:rPr lang="en-US" dirty="0" smtClean="0">
                <a:solidFill>
                  <a:srgbClr val="0000FF"/>
                </a:solidFill>
              </a:rPr>
              <a:t> , D ~ 40 pc  &lt;</a:t>
            </a:r>
            <a:r>
              <a:rPr lang="en-US" dirty="0" err="1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&gt; ~300 H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cm</a:t>
            </a:r>
            <a:r>
              <a:rPr lang="en-US" baseline="30000" dirty="0" smtClean="0">
                <a:solidFill>
                  <a:srgbClr val="0000FF"/>
                </a:solidFill>
              </a:rPr>
              <a:t>-3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   self-gravitating but  irregular morphology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/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   </a:t>
            </a:r>
            <a:r>
              <a:rPr lang="en-US" sz="2800" dirty="0" err="1" smtClean="0">
                <a:solidFill>
                  <a:srgbClr val="0000FF"/>
                </a:solidFill>
              </a:rPr>
              <a:t>P</a:t>
            </a:r>
            <a:r>
              <a:rPr lang="en-US" sz="2800" baseline="-25000" dirty="0" err="1" smtClean="0">
                <a:solidFill>
                  <a:srgbClr val="0000FF"/>
                </a:solidFill>
              </a:rPr>
              <a:t>turb</a:t>
            </a:r>
            <a:r>
              <a:rPr lang="en-US" sz="2800" baseline="-250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~ 100 </a:t>
            </a:r>
            <a:r>
              <a:rPr lang="en-US" sz="2800" dirty="0" err="1" smtClean="0">
                <a:solidFill>
                  <a:srgbClr val="0000FF"/>
                </a:solidFill>
              </a:rPr>
              <a:t>x</a:t>
            </a:r>
            <a:r>
              <a:rPr lang="en-US" sz="2800" dirty="0" smtClean="0">
                <a:solidFill>
                  <a:srgbClr val="0000FF"/>
                </a:solidFill>
              </a:rPr>
              <a:t> P</a:t>
            </a:r>
            <a:r>
              <a:rPr lang="en-US" sz="2800" baseline="-25000" dirty="0" smtClean="0">
                <a:solidFill>
                  <a:srgbClr val="0000FF"/>
                </a:solidFill>
              </a:rPr>
              <a:t>ISM</a:t>
            </a:r>
            <a:br>
              <a:rPr lang="en-US" sz="2800" baseline="-25000" dirty="0" smtClean="0">
                <a:solidFill>
                  <a:srgbClr val="0000FF"/>
                </a:solidFill>
              </a:rPr>
            </a:br>
            <a:r>
              <a:rPr lang="en-US" sz="2800" baseline="-25000" dirty="0" smtClean="0">
                <a:solidFill>
                  <a:srgbClr val="0000FF"/>
                </a:solidFill>
              </a:rPr>
              <a:t/>
            </a:r>
            <a:br>
              <a:rPr lang="en-US" sz="2800" baseline="-25000" dirty="0" smtClean="0">
                <a:solidFill>
                  <a:srgbClr val="0000FF"/>
                </a:solidFill>
              </a:rPr>
            </a:br>
            <a:r>
              <a:rPr lang="en-US" sz="2800" baseline="-250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  long-lived 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fr_ir.pd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09800"/>
            <a:ext cx="7024688" cy="46482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0482" name="Title 1"/>
          <p:cNvSpPr>
            <a:spLocks noGrp="1"/>
          </p:cNvSpPr>
          <p:nvPr/>
        </p:nvSpPr>
        <p:spPr bwMode="auto">
          <a:xfrm>
            <a:off x="61912" y="0"/>
            <a:ext cx="9082087" cy="4602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u="sng" dirty="0">
                <a:solidFill>
                  <a:srgbClr val="FF0000"/>
                </a:solidFill>
                <a:sym typeface="Times" pitchFamily="-108" charset="0"/>
              </a:rPr>
              <a:t>SFR from L</a:t>
            </a:r>
            <a:r>
              <a:rPr lang="en-US" u="sng" baseline="-25000" dirty="0">
                <a:solidFill>
                  <a:srgbClr val="FF0000"/>
                </a:solidFill>
                <a:sym typeface="Times" pitchFamily="-108" charset="0"/>
              </a:rPr>
              <a:t>IR</a:t>
            </a:r>
            <a:r>
              <a:rPr lang="en-US" baseline="-25000" dirty="0">
                <a:solidFill>
                  <a:srgbClr val="FF0000"/>
                </a:solidFill>
                <a:sym typeface="Times" pitchFamily="-108" charset="0"/>
              </a:rPr>
              <a:t/>
            </a:r>
            <a:br>
              <a:rPr lang="en-US" baseline="-25000" dirty="0">
                <a:solidFill>
                  <a:srgbClr val="FF0000"/>
                </a:solidFill>
                <a:sym typeface="Times" pitchFamily="-108" charset="0"/>
              </a:rPr>
            </a:br>
            <a:r>
              <a:rPr lang="en-US" baseline="-25000" dirty="0">
                <a:solidFill>
                  <a:srgbClr val="FF0000"/>
                </a:solidFill>
                <a:sym typeface="Times" pitchFamily="-108" charset="0"/>
              </a:rPr>
              <a:t/>
            </a:r>
            <a:br>
              <a:rPr lang="en-US" baseline="-25000" dirty="0">
                <a:solidFill>
                  <a:srgbClr val="FF0000"/>
                </a:solidFill>
                <a:sym typeface="Times" pitchFamily="-108" charset="0"/>
              </a:rPr>
            </a:br>
            <a:r>
              <a:rPr lang="en-US" baseline="-25000" dirty="0">
                <a:solidFill>
                  <a:srgbClr val="FF0000"/>
                </a:solidFill>
                <a:sym typeface="Times" pitchFamily="-108" charset="0"/>
              </a:rPr>
              <a:t>          </a:t>
            </a:r>
            <a:r>
              <a:rPr lang="en-US" dirty="0">
                <a:sym typeface="Times" pitchFamily="-108" charset="0"/>
              </a:rPr>
              <a:t>assume all L from young *’</a:t>
            </a:r>
            <a:r>
              <a:rPr lang="en-US" dirty="0" err="1">
                <a:sym typeface="Times" pitchFamily="-108" charset="0"/>
              </a:rPr>
              <a:t>s</a:t>
            </a:r>
            <a:r>
              <a:rPr lang="en-US" dirty="0">
                <a:sym typeface="Times" pitchFamily="-108" charset="0"/>
              </a:rPr>
              <a:t> absorbed</a:t>
            </a:r>
            <a:br>
              <a:rPr lang="en-US" dirty="0">
                <a:sym typeface="Times" pitchFamily="-108" charset="0"/>
              </a:rPr>
            </a:br>
            <a:r>
              <a:rPr lang="en-US" dirty="0">
                <a:sym typeface="Times" pitchFamily="-108" charset="0"/>
              </a:rPr>
              <a:t>       </a:t>
            </a:r>
            <a:r>
              <a:rPr lang="en-US" dirty="0">
                <a:sym typeface="Wingdings" pitchFamily="-108" charset="2"/>
              </a:rPr>
              <a:t>how long *’</a:t>
            </a:r>
            <a:r>
              <a:rPr lang="en-US" dirty="0" err="1">
                <a:sym typeface="Wingdings" pitchFamily="-108" charset="2"/>
              </a:rPr>
              <a:t>s</a:t>
            </a:r>
            <a:r>
              <a:rPr lang="en-US" dirty="0">
                <a:sym typeface="Wingdings" pitchFamily="-108" charset="2"/>
              </a:rPr>
              <a:t> are embedded –</a:t>
            </a:r>
            <a:r>
              <a:rPr lang="en-US" dirty="0">
                <a:solidFill>
                  <a:srgbClr val="000000"/>
                </a:solidFill>
                <a:sym typeface="Wingdings" pitchFamily="-108" charset="2"/>
              </a:rPr>
              <a:t/>
            </a:r>
            <a:br>
              <a:rPr lang="en-US" dirty="0">
                <a:solidFill>
                  <a:srgbClr val="000000"/>
                </a:solidFill>
                <a:sym typeface="Wingdings" pitchFamily="-108" charset="2"/>
              </a:rPr>
            </a:br>
            <a:r>
              <a:rPr lang="en-US" dirty="0">
                <a:solidFill>
                  <a:srgbClr val="000000"/>
                </a:solidFill>
                <a:sym typeface="Wingdings" pitchFamily="-108" charset="2"/>
              </a:rPr>
              <a:t/>
            </a:r>
            <a:br>
              <a:rPr lang="en-US" dirty="0">
                <a:solidFill>
                  <a:srgbClr val="000000"/>
                </a:solidFill>
                <a:sym typeface="Wingdings" pitchFamily="-108" charset="2"/>
              </a:rPr>
            </a:br>
            <a:r>
              <a:rPr lang="en-US" dirty="0">
                <a:solidFill>
                  <a:srgbClr val="000000"/>
                </a:solidFill>
                <a:sym typeface="Wingdings" pitchFamily="-108" charset="2"/>
              </a:rPr>
              <a:t>SFR (M</a:t>
            </a:r>
            <a:r>
              <a:rPr lang="en-US" baseline="-25000" dirty="0">
                <a:solidFill>
                  <a:srgbClr val="000000"/>
                </a:solidFill>
                <a:latin typeface="Wingdings" pitchFamily="-108" charset="2"/>
                <a:ea typeface="Wingdings" pitchFamily="-108" charset="2"/>
                <a:cs typeface="Wingdings" pitchFamily="-108" charset="2"/>
                <a:sym typeface="Wingdings" pitchFamily="-108" charset="2"/>
              </a:rPr>
              <a:t></a:t>
            </a:r>
            <a:r>
              <a:rPr lang="en-US" dirty="0">
                <a:solidFill>
                  <a:srgbClr val="000000"/>
                </a:solidFill>
                <a:sym typeface="Wingdings" pitchFamily="-108" charset="2"/>
              </a:rPr>
              <a:t> /yr)= 1.2 – 2 </a:t>
            </a:r>
            <a:r>
              <a:rPr lang="en-US" dirty="0" err="1">
                <a:solidFill>
                  <a:srgbClr val="000000"/>
                </a:solidFill>
                <a:sym typeface="Wingdings" pitchFamily="-108" charset="2"/>
              </a:rPr>
              <a:t>x</a:t>
            </a:r>
            <a:r>
              <a:rPr lang="en-US" dirty="0">
                <a:solidFill>
                  <a:srgbClr val="000000"/>
                </a:solidFill>
                <a:sym typeface="Wingdings" pitchFamily="-108" charset="2"/>
              </a:rPr>
              <a:t> 10</a:t>
            </a:r>
            <a:r>
              <a:rPr lang="en-US" baseline="30000" dirty="0">
                <a:solidFill>
                  <a:srgbClr val="000000"/>
                </a:solidFill>
                <a:sym typeface="Wingdings" pitchFamily="-108" charset="2"/>
              </a:rPr>
              <a:t>-10 </a:t>
            </a:r>
            <a:r>
              <a:rPr lang="en-US" dirty="0">
                <a:solidFill>
                  <a:srgbClr val="000000"/>
                </a:solidFill>
                <a:sym typeface="Wingdings" pitchFamily="-108" charset="2"/>
              </a:rPr>
              <a:t>L</a:t>
            </a:r>
            <a:r>
              <a:rPr lang="en-US" baseline="-25000" dirty="0">
                <a:solidFill>
                  <a:srgbClr val="000000"/>
                </a:solidFill>
                <a:sym typeface="Wingdings" pitchFamily="-108" charset="2"/>
              </a:rPr>
              <a:t>IR</a:t>
            </a:r>
            <a:r>
              <a:rPr lang="en-US" dirty="0">
                <a:solidFill>
                  <a:srgbClr val="000000"/>
                </a:solidFill>
                <a:sym typeface="Wingdings" pitchFamily="-108" charset="2"/>
              </a:rPr>
              <a:t> /</a:t>
            </a:r>
            <a:r>
              <a:rPr lang="en-US" baseline="30000" dirty="0">
                <a:solidFill>
                  <a:srgbClr val="000000"/>
                </a:solidFill>
                <a:sym typeface="Wingdings" pitchFamily="-108" charset="2"/>
              </a:rPr>
              <a:t> </a:t>
            </a:r>
            <a:r>
              <a:rPr lang="en-US" dirty="0">
                <a:solidFill>
                  <a:srgbClr val="000000"/>
                </a:solidFill>
                <a:sym typeface="Wingdings" pitchFamily="-108" charset="2"/>
              </a:rPr>
              <a:t>L</a:t>
            </a:r>
            <a:r>
              <a:rPr lang="en-US" baseline="-25000" dirty="0">
                <a:solidFill>
                  <a:srgbClr val="000000"/>
                </a:solidFill>
                <a:latin typeface="Wingdings" pitchFamily="-108" charset="2"/>
                <a:ea typeface="Wingdings" pitchFamily="-108" charset="2"/>
                <a:cs typeface="Wingdings" pitchFamily="-108" charset="2"/>
                <a:sym typeface="Wingdings" pitchFamily="-108" charset="2"/>
              </a:rPr>
              <a:t></a:t>
            </a:r>
          </a:p>
          <a:p>
            <a:pPr algn="l"/>
            <a:endParaRPr lang="en-US" dirty="0">
              <a:sym typeface="Wingdings" pitchFamily="-108" charset="2"/>
            </a:endParaRPr>
          </a:p>
          <a:p>
            <a:pPr algn="l"/>
            <a:endParaRPr lang="en-US" sz="2800" dirty="0">
              <a:sym typeface="Wingdings" pitchFamily="-108" charset="2"/>
            </a:endParaRPr>
          </a:p>
          <a:p>
            <a:pPr algn="l"/>
            <a:endParaRPr lang="en-US" sz="2800" dirty="0">
              <a:sym typeface="Wingdings" pitchFamily="-108" charset="2"/>
            </a:endParaRPr>
          </a:p>
          <a:p>
            <a:pPr algn="l"/>
            <a:endParaRPr lang="en-US" sz="2800" dirty="0">
              <a:sym typeface="Wingdings" pitchFamily="-108" charset="2"/>
            </a:endParaRPr>
          </a:p>
          <a:p>
            <a:pPr algn="l"/>
            <a:endParaRPr lang="en-US" sz="2800" dirty="0">
              <a:sym typeface="Wingdings" pitchFamily="-108" charset="2"/>
            </a:endParaRPr>
          </a:p>
          <a:p>
            <a:pPr algn="l"/>
            <a:endParaRPr lang="en-US" sz="2800" dirty="0">
              <a:sym typeface="Wingdings" pitchFamily="-108" charset="2"/>
            </a:endParaRPr>
          </a:p>
          <a:p>
            <a:pPr algn="l"/>
            <a:endParaRPr lang="en-US" sz="2800" dirty="0" smtClean="0">
              <a:sym typeface="Wingdings" pitchFamily="-108" charset="2"/>
            </a:endParaRPr>
          </a:p>
          <a:p>
            <a:pPr algn="l"/>
            <a:r>
              <a:rPr lang="en-US" sz="2800" dirty="0" smtClean="0">
                <a:sym typeface="Wingdings" pitchFamily="-108" charset="2"/>
              </a:rPr>
              <a:t>                                                                                  use </a:t>
            </a:r>
            <a:r>
              <a:rPr lang="en-US" sz="2800" dirty="0">
                <a:sym typeface="Wingdings" pitchFamily="-108" charset="2"/>
              </a:rPr>
              <a:t>2x10</a:t>
            </a:r>
            <a:r>
              <a:rPr lang="en-US" sz="2800" baseline="30000" dirty="0">
                <a:sym typeface="Wingdings" pitchFamily="-108" charset="2"/>
              </a:rPr>
              <a:t>-10</a:t>
            </a:r>
            <a:r>
              <a:rPr lang="en-US" sz="2800" dirty="0">
                <a:sym typeface="Wingdings" pitchFamily="-108" charset="2"/>
              </a:rPr>
              <a:t> </a:t>
            </a:r>
            <a:r>
              <a:rPr lang="en-US" dirty="0">
                <a:solidFill>
                  <a:srgbClr val="FF0000"/>
                </a:solidFill>
                <a:sym typeface="Times" pitchFamily="-108" charset="0"/>
              </a:rPr>
              <a:t/>
            </a:r>
            <a:br>
              <a:rPr lang="en-US" dirty="0">
                <a:solidFill>
                  <a:srgbClr val="FF0000"/>
                </a:solidFill>
                <a:sym typeface="Times" pitchFamily="-108" charset="0"/>
              </a:rPr>
            </a:br>
            <a:r>
              <a:rPr lang="en-US" dirty="0">
                <a:solidFill>
                  <a:srgbClr val="FF0000"/>
                </a:solidFill>
                <a:sym typeface="Times" pitchFamily="-108" charset="0"/>
              </a:rPr>
              <a:t/>
            </a:r>
            <a:br>
              <a:rPr lang="en-US" dirty="0">
                <a:solidFill>
                  <a:srgbClr val="FF0000"/>
                </a:solidFill>
                <a:sym typeface="Times" pitchFamily="-108" charset="0"/>
              </a:rPr>
            </a:br>
            <a:endParaRPr lang="en-US" dirty="0">
              <a:solidFill>
                <a:srgbClr val="FF0000"/>
              </a:solidFill>
              <a:sym typeface="Times" pitchFamily="-10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rot="10800000">
            <a:off x="4191000" y="5257800"/>
            <a:ext cx="2895600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sgp12_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1430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228600" y="228600"/>
            <a:ext cx="45062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</a:rPr>
              <a:t>Galactic </a:t>
            </a:r>
            <a:r>
              <a:rPr lang="en-US" sz="2800" dirty="0" err="1">
                <a:solidFill>
                  <a:srgbClr val="FF0000"/>
                </a:solidFill>
              </a:rPr>
              <a:t>GMCs</a:t>
            </a:r>
            <a:r>
              <a:rPr lang="en-US" sz="2800" dirty="0">
                <a:solidFill>
                  <a:srgbClr val="FF0000"/>
                </a:solidFill>
              </a:rPr>
              <a:t> :  SF </a:t>
            </a:r>
            <a:r>
              <a:rPr lang="en-US" sz="2800" dirty="0" err="1">
                <a:solidFill>
                  <a:srgbClr val="FF0000"/>
                </a:solidFill>
              </a:rPr>
              <a:t>vs</a:t>
            </a:r>
            <a:r>
              <a:rPr lang="en-US" sz="2800" dirty="0">
                <a:solidFill>
                  <a:srgbClr val="FF0000"/>
                </a:solidFill>
              </a:rPr>
              <a:t> M</a:t>
            </a:r>
            <a:r>
              <a:rPr lang="en-US" sz="2800" baseline="-25000" dirty="0">
                <a:solidFill>
                  <a:srgbClr val="FF0000"/>
                </a:solidFill>
              </a:rPr>
              <a:t>H2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2392363" y="2814637"/>
            <a:ext cx="1098550" cy="257175"/>
          </a:xfrm>
          <a:prstGeom prst="rect">
            <a:avLst/>
          </a:prstGeom>
          <a:solidFill>
            <a:schemeClr val="bg1"/>
          </a:solidFill>
          <a:ln w="254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232025" y="2738437"/>
            <a:ext cx="685800" cy="104775"/>
          </a:xfrm>
          <a:prstGeom prst="rect">
            <a:avLst/>
          </a:prstGeom>
          <a:solidFill>
            <a:schemeClr val="bg1"/>
          </a:solidFill>
          <a:ln w="254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070225" y="2776537"/>
            <a:ext cx="685800" cy="49213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1512" name="Straight Connector 10"/>
          <p:cNvCxnSpPr>
            <a:cxnSpLocks noChangeShapeType="1"/>
          </p:cNvCxnSpPr>
          <p:nvPr/>
        </p:nvCxnSpPr>
        <p:spPr bwMode="auto">
          <a:xfrm>
            <a:off x="1981200" y="2867025"/>
            <a:ext cx="1447800" cy="15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</p:cxnSp>
      <p:sp>
        <p:nvSpPr>
          <p:cNvPr id="21513" name="Rectangle 11"/>
          <p:cNvSpPr>
            <a:spLocks noChangeArrowheads="1"/>
          </p:cNvSpPr>
          <p:nvPr/>
        </p:nvSpPr>
        <p:spPr bwMode="auto">
          <a:xfrm>
            <a:off x="1570038" y="5283200"/>
            <a:ext cx="1096962" cy="257175"/>
          </a:xfrm>
          <a:prstGeom prst="rect">
            <a:avLst/>
          </a:prstGeom>
          <a:solidFill>
            <a:schemeClr val="bg1"/>
          </a:solidFill>
          <a:ln w="254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57400" y="3365500"/>
            <a:ext cx="112553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 dirty="0">
                <a:latin typeface="+mn-lt"/>
              </a:rPr>
              <a:t>Gal. Ave. </a:t>
            </a:r>
          </a:p>
          <a:p>
            <a:pPr algn="l">
              <a:defRPr/>
            </a:pPr>
            <a:r>
              <a:rPr lang="en-US" sz="1800" dirty="0">
                <a:latin typeface="+mn-lt"/>
              </a:rPr>
              <a:t> 4 L</a:t>
            </a:r>
            <a:r>
              <a:rPr lang="en-US" sz="1800" baseline="-25000" dirty="0">
                <a:latin typeface="Wingdings"/>
                <a:ea typeface="Wingdings"/>
                <a:cs typeface="Wingdings"/>
              </a:rPr>
              <a:t></a:t>
            </a:r>
            <a:r>
              <a:rPr lang="en-US" sz="1800" dirty="0">
                <a:latin typeface="+mn-lt"/>
              </a:rPr>
              <a:t>/M</a:t>
            </a:r>
            <a:r>
              <a:rPr lang="en-US" sz="1800" baseline="-25000" dirty="0">
                <a:latin typeface="Wingdings"/>
                <a:ea typeface="Wingdings"/>
                <a:cs typeface="Wingdings"/>
              </a:rPr>
              <a:t></a:t>
            </a:r>
            <a:endParaRPr lang="en-US" sz="1800" baseline="-25000" dirty="0">
              <a:latin typeface="+mn-lt"/>
            </a:endParaRPr>
          </a:p>
        </p:txBody>
      </p:sp>
      <p:cxnSp>
        <p:nvCxnSpPr>
          <p:cNvPr id="21515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2324100" y="3135312"/>
            <a:ext cx="457200" cy="762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7278688" y="6858000"/>
            <a:ext cx="18653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dirty="0">
                <a:latin typeface="+mn-lt"/>
              </a:rPr>
              <a:t>Scoville &amp; Good 89 </a:t>
            </a:r>
          </a:p>
        </p:txBody>
      </p:sp>
      <p:sp>
        <p:nvSpPr>
          <p:cNvPr id="21517" name="TextBox 13"/>
          <p:cNvSpPr txBox="1">
            <a:spLocks noChangeArrowheads="1"/>
          </p:cNvSpPr>
          <p:nvPr/>
        </p:nvSpPr>
        <p:spPr bwMode="auto">
          <a:xfrm>
            <a:off x="1828800" y="5089029"/>
            <a:ext cx="77724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Gal. Ave.  4 L</a:t>
            </a:r>
            <a:r>
              <a:rPr lang="en-US" baseline="-25000" dirty="0">
                <a:latin typeface="Wingdings" pitchFamily="-108" charset="2"/>
                <a:ea typeface="Wingdings" pitchFamily="-108" charset="2"/>
                <a:cs typeface="Wingdings" pitchFamily="-108" charset="2"/>
              </a:rPr>
              <a:t></a:t>
            </a:r>
            <a:r>
              <a:rPr lang="en-US" dirty="0"/>
              <a:t>/M</a:t>
            </a:r>
            <a:r>
              <a:rPr lang="en-US" baseline="-25000" dirty="0">
                <a:latin typeface="Wingdings" pitchFamily="-108" charset="2"/>
                <a:ea typeface="Wingdings" pitchFamily="-108" charset="2"/>
                <a:cs typeface="Wingdings" pitchFamily="-108" charset="2"/>
              </a:rPr>
              <a:t></a:t>
            </a:r>
            <a:r>
              <a:rPr lang="en-US" baseline="-25000" dirty="0" smtClean="0">
                <a:latin typeface="Wingdings" pitchFamily="-108" charset="2"/>
                <a:ea typeface="Wingdings" pitchFamily="-108" charset="2"/>
                <a:cs typeface="Wingdings" pitchFamily="-108" charset="2"/>
              </a:rPr>
              <a:t> </a:t>
            </a:r>
            <a:r>
              <a:rPr lang="en-US" dirty="0" err="1" smtClean="0">
                <a:latin typeface="Wingdings" pitchFamily="-108" charset="2"/>
                <a:ea typeface="Wingdings" pitchFamily="-108" charset="2"/>
                <a:cs typeface="Wingdings" pitchFamily="-108" charset="2"/>
                <a:sym typeface="Wingdings" pitchFamily="-108" charset="2"/>
              </a:rPr>
              <a:t></a:t>
            </a:r>
            <a:r>
              <a:rPr lang="en-US" dirty="0" smtClean="0">
                <a:latin typeface="Wingdings" pitchFamily="-108" charset="2"/>
                <a:ea typeface="Wingdings" pitchFamily="-108" charset="2"/>
                <a:cs typeface="Wingdings" pitchFamily="-108" charset="2"/>
              </a:rPr>
              <a:t> </a:t>
            </a:r>
            <a:r>
              <a:rPr lang="en-US" dirty="0" err="1">
                <a:latin typeface="Lucida Grande" pitchFamily="-108" charset="0"/>
                <a:ea typeface="Lucida Grande" pitchFamily="-108" charset="0"/>
                <a:cs typeface="Lucida Grande" pitchFamily="-108" charset="0"/>
              </a:rPr>
              <a:t>τ</a:t>
            </a:r>
            <a:r>
              <a:rPr lang="en-US" baseline="-25000" dirty="0" err="1"/>
              <a:t>ism</a:t>
            </a:r>
            <a:r>
              <a:rPr lang="en-US" baseline="-25000" dirty="0" err="1">
                <a:sym typeface="Wingdings" pitchFamily="-108" charset="2"/>
              </a:rPr>
              <a:t></a:t>
            </a:r>
            <a:r>
              <a:rPr lang="en-US" baseline="-25000" dirty="0">
                <a:sym typeface="Wingdings" pitchFamily="-108" charset="2"/>
              </a:rPr>
              <a:t>*</a:t>
            </a:r>
            <a:r>
              <a:rPr lang="en-US" dirty="0"/>
              <a:t> ~ 1.2x10</a:t>
            </a:r>
            <a:r>
              <a:rPr lang="en-US" baseline="30000" dirty="0"/>
              <a:t>9 </a:t>
            </a:r>
            <a:r>
              <a:rPr lang="en-US" dirty="0"/>
              <a:t> </a:t>
            </a:r>
            <a:r>
              <a:rPr lang="en-US" dirty="0" smtClean="0"/>
              <a:t>yrs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2% eff. on a free-fall time</a:t>
            </a:r>
            <a:endParaRPr lang="en-US" dirty="0" smtClean="0"/>
          </a:p>
          <a:p>
            <a:pPr algn="l"/>
            <a:r>
              <a:rPr lang="en-US" sz="3200" dirty="0" smtClean="0"/>
              <a:t>                              accretion </a:t>
            </a:r>
            <a:r>
              <a:rPr lang="en-US" sz="3200" dirty="0"/>
              <a:t>needed !!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824758" y="2604241"/>
            <a:ext cx="140294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IR</a:t>
            </a:r>
            <a:r>
              <a:rPr lang="en-US" dirty="0" smtClean="0"/>
              <a:t> /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vir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29000" y="4419600"/>
            <a:ext cx="1032581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vir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6.pdf"/>
          <p:cNvPicPr>
            <a:picLocks noChangeAspect="1"/>
          </p:cNvPicPr>
          <p:nvPr/>
        </p:nvPicPr>
        <p:blipFill>
          <a:blip r:embed="rId2"/>
          <a:srcRect l="3343" t="5972" b="1646"/>
          <a:stretch>
            <a:fillRect/>
          </a:stretch>
        </p:blipFill>
        <p:spPr bwMode="auto">
          <a:xfrm>
            <a:off x="228600" y="1062038"/>
            <a:ext cx="4787900" cy="533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457200" y="152400"/>
            <a:ext cx="6307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Milky Way ISM radial distributions (~ spirals)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9400" y="3733800"/>
            <a:ext cx="620713" cy="5842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H</a:t>
            </a:r>
            <a:r>
              <a:rPr lang="en-US" baseline="-25000" dirty="0">
                <a:latin typeface="+mn-lt"/>
              </a:rPr>
              <a:t>2</a:t>
            </a:r>
            <a:endParaRPr lang="en-US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200" y="4267200"/>
            <a:ext cx="617538" cy="5842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HI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3725" y="4953000"/>
            <a:ext cx="754063" cy="5842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HII</a:t>
            </a:r>
          </a:p>
        </p:txBody>
      </p:sp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5334000" y="1447800"/>
            <a:ext cx="3429144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ym typeface="Wingdings" pitchFamily="-108" charset="2"/>
              </a:rPr>
              <a:t>summary : </a:t>
            </a:r>
          </a:p>
          <a:p>
            <a:pPr algn="l"/>
            <a:endParaRPr lang="en-US" sz="2800" dirty="0">
              <a:sym typeface="Wingdings" pitchFamily="-108" charset="2"/>
            </a:endParaRPr>
          </a:p>
          <a:p>
            <a:pPr algn="l">
              <a:buFont typeface="Arial" pitchFamily="-108" charset="0"/>
              <a:buChar char="•"/>
            </a:pPr>
            <a:r>
              <a:rPr lang="en-US" sz="2800" dirty="0">
                <a:solidFill>
                  <a:srgbClr val="FF0000"/>
                </a:solidFill>
                <a:sym typeface="Wingdings" pitchFamily="-108" charset="2"/>
              </a:rPr>
              <a:t> HI flat  (~10</a:t>
            </a:r>
            <a:r>
              <a:rPr lang="en-US" sz="2800" baseline="30000" dirty="0">
                <a:solidFill>
                  <a:srgbClr val="FF0000"/>
                </a:solidFill>
                <a:sym typeface="Wingdings" pitchFamily="-108" charset="2"/>
              </a:rPr>
              <a:t>21</a:t>
            </a:r>
            <a:r>
              <a:rPr lang="en-US" sz="2800" dirty="0">
                <a:solidFill>
                  <a:srgbClr val="FF0000"/>
                </a:solidFill>
                <a:sym typeface="Wingdings" pitchFamily="-108" charset="2"/>
              </a:rPr>
              <a:t> cm</a:t>
            </a:r>
            <a:r>
              <a:rPr lang="en-US" sz="2800" baseline="30000" dirty="0">
                <a:solidFill>
                  <a:srgbClr val="FF0000"/>
                </a:solidFill>
                <a:sym typeface="Wingdings" pitchFamily="-108" charset="2"/>
              </a:rPr>
              <a:t>-2</a:t>
            </a:r>
            <a:r>
              <a:rPr lang="en-US" sz="2800" dirty="0">
                <a:solidFill>
                  <a:srgbClr val="FF0000"/>
                </a:solidFill>
                <a:sym typeface="Wingdings" pitchFamily="-108" charset="2"/>
              </a:rPr>
              <a:t> )</a:t>
            </a:r>
          </a:p>
          <a:p>
            <a:pPr algn="l">
              <a:buFont typeface="Arial" pitchFamily="-108" charset="0"/>
              <a:buChar char="•"/>
            </a:pPr>
            <a:endParaRPr lang="en-US" sz="2800" dirty="0">
              <a:solidFill>
                <a:srgbClr val="FF0000"/>
              </a:solidFill>
              <a:sym typeface="Wingdings" pitchFamily="-108" charset="2"/>
            </a:endParaRPr>
          </a:p>
          <a:p>
            <a:pPr algn="l">
              <a:buFont typeface="Arial" pitchFamily="-108" charset="0"/>
              <a:buChar char="•"/>
            </a:pPr>
            <a:r>
              <a:rPr lang="en-US" sz="2800" dirty="0">
                <a:solidFill>
                  <a:srgbClr val="FF0000"/>
                </a:solidFill>
                <a:sym typeface="Wingdings" pitchFamily="-108" charset="2"/>
              </a:rPr>
              <a:t> excess gas </a:t>
            </a:r>
            <a:r>
              <a:rPr lang="en-US" sz="2800" dirty="0" err="1">
                <a:solidFill>
                  <a:srgbClr val="FF0000"/>
                </a:solidFill>
                <a:sym typeface="Wingdings" pitchFamily="-108" charset="2"/>
              </a:rPr>
              <a:t></a:t>
            </a:r>
            <a:r>
              <a:rPr lang="en-US" sz="2800" dirty="0">
                <a:solidFill>
                  <a:srgbClr val="FF0000"/>
                </a:solidFill>
                <a:sym typeface="Wingdings" pitchFamily="-108" charset="2"/>
              </a:rPr>
              <a:t> H</a:t>
            </a:r>
            <a:r>
              <a:rPr lang="en-US" sz="2800" baseline="-25000" dirty="0">
                <a:solidFill>
                  <a:srgbClr val="FF0000"/>
                </a:solidFill>
                <a:sym typeface="Wingdings" pitchFamily="-108" charset="2"/>
              </a:rPr>
              <a:t>2</a:t>
            </a:r>
          </a:p>
          <a:p>
            <a:pPr algn="l">
              <a:buFont typeface="Arial" pitchFamily="-108" charset="0"/>
              <a:buChar char="•"/>
            </a:pPr>
            <a:endParaRPr lang="en-US" sz="2800" baseline="-25000" dirty="0" smtClean="0">
              <a:solidFill>
                <a:srgbClr val="FF0000"/>
              </a:solidFill>
              <a:sym typeface="Wingdings" pitchFamily="-108" charset="2"/>
            </a:endParaRPr>
          </a:p>
          <a:p>
            <a:pPr algn="l"/>
            <a:endParaRPr lang="en-US" sz="2800" baseline="-25000" dirty="0" smtClean="0">
              <a:solidFill>
                <a:srgbClr val="FF0000"/>
              </a:solidFill>
              <a:sym typeface="Wingdings" pitchFamily="-108" charset="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0000FF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0000FF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SumanasHD:Applications:Microsoft Office 98:Templates:Blank Presentation</Template>
  <TotalTime>16964</TotalTime>
  <Words>2835</Words>
  <Application>Microsoft Macintosh PowerPoint</Application>
  <PresentationFormat>On-screen Show (4:3)</PresentationFormat>
  <Paragraphs>324</Paragraphs>
  <Slides>59</Slides>
  <Notes>4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Blank Presentation</vt:lpstr>
      <vt:lpstr>Equation</vt:lpstr>
      <vt:lpstr>Slide 1</vt:lpstr>
      <vt:lpstr>Slide 2</vt:lpstr>
      <vt:lpstr>properties of SF gas at low z     H2 : Milky Way, local galaxies and starbursts/ULIRGs            properties/structure of H2 clouds            thresholds in gas – to form H2 , to form *’s       SF laws -- two modes of SF ?           quiescent &amp; dynamically driven SF ?       </vt:lpstr>
      <vt:lpstr>estimating H2 masses –   for resolved clouds Mvir                            correlated with LCO  (= area TCO Δv)             How can an optically thick CO line measure mass ??     </vt:lpstr>
      <vt:lpstr>measuring ISM    CO emission        collisional excitation by H2    well-calibrated correlation of   MH2 w/ CO 1-0 luminosity    Mvir / LCO  varies as :                     &lt; n1/2 / Tk &gt;  </vt:lpstr>
      <vt:lpstr>GMCs      N(M) α  M-1.6           &lt;M&gt; ~ few x 105 M , D ~ 40 pc  &lt;n&gt; ~300 H2 cm-3      self-gravitating but  irregular morphology     Pturb ~ 100 x PISM     long-lived  </vt:lpstr>
      <vt:lpstr>Slide 7</vt:lpstr>
      <vt:lpstr>Slide 8</vt:lpstr>
      <vt:lpstr>Slide 9</vt:lpstr>
      <vt:lpstr>Slide 10</vt:lpstr>
      <vt:lpstr>Observed SEDs    Low-z ULIRGs  Sanders etal 88                        LIR / MH2</vt:lpstr>
      <vt:lpstr>Slide 12</vt:lpstr>
      <vt:lpstr>Slide 13</vt:lpstr>
      <vt:lpstr>Leroy etal 2013            30 local disk galaxies         </vt:lpstr>
      <vt:lpstr>Slide 15</vt:lpstr>
      <vt:lpstr>Slide 16</vt:lpstr>
      <vt:lpstr>High z Gas :  CO (mostly higher J) , CII (158 μm)  reviews : Solomon &amp; Vanden Bout ’05                  Carilli &amp; Walter 2014  early detections : QSO’s, lensed sources, SMGs  later : many individual objects        surveys – PHIBBS (Tacconi, Genzel, Combes ...)       SMGs – Ivison, Blain, Smail ..         GN20 – Daddi &amp; Hodge ...        very high z – Walter Riechers Carilli Wang  ... 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R-J tail is optically thin,           FRJ = κν Tdust ν2 Mdust  / (4πd2)      Tdust = 20-25 K in Gal. SF                   global Tdust doesn’t vary much      calibrate :    Lν / MISM  =     &lt;  κν Td MISM / Mdust &gt;           local galaxies        Milky Way (Planck)        SMGs  </vt:lpstr>
      <vt:lpstr>Slide 31</vt:lpstr>
      <vt:lpstr>Slide 32</vt:lpstr>
      <vt:lpstr>Slide 33</vt:lpstr>
      <vt:lpstr>ALMA Cycle 2 –  observations --180 galaxies              w/ 2 min !!! per gal.   w/ Sheth, Aussel,  Vanden Bout, Capak, Bongiorno, Casey, Murchikova, Koda, Pope, Toft, Ivison, Sanders, Manohar, Lee                 60 @ z  = 1                   60 @ z  = 2                    60 @ z  = 5     </vt:lpstr>
      <vt:lpstr>Slide 35</vt:lpstr>
      <vt:lpstr>ISM mass fraction :</vt:lpstr>
      <vt:lpstr>Slide 37</vt:lpstr>
      <vt:lpstr>compared w/Herschel  stacking </vt:lpstr>
      <vt:lpstr>Slide 39</vt:lpstr>
      <vt:lpstr>very different than previous work from CO</vt:lpstr>
      <vt:lpstr>our work    single, ‘linear’ SF law !!            at z = 1 to 6  and on MS and above MS        huge accretion rates          replace entire ISM w/i 2-4 x108 yrs  why is SF more rapid at z &gt; 1 ??  dynamically driven SF  high σv gas &amp; merging   </vt:lpstr>
      <vt:lpstr>Slide 42</vt:lpstr>
      <vt:lpstr>Slide 43</vt:lpstr>
      <vt:lpstr>Slide 44</vt:lpstr>
      <vt:lpstr>bathtub/reservoir  model for ISM and SF     to account for SF MS (M* , z) and Fisher-Tully  Bouche etal 2010, Dave etal 2011, Lilly etal 2013   Dekel  &amp; Mandelker 2014 , Peng etal 2015   mass conservation      key ingredients :    1) K-S   SFR law :       2) gas accretion:      3) limits : no accretion at :  Mh &lt; 1010-11M , Mh &gt; 1012M   </vt:lpstr>
      <vt:lpstr> predicts :  evolution of MS SFR (z)  slope of sSFR (M*)  low mass galaxies have less time to grow               downsizing of SF (high M* galaxies first)          stellar mass fraction : M* / Mh = f* (Mh)  </vt:lpstr>
      <vt:lpstr>problems ?  supra-linear K-S law probably not correct :               Mgas  MH2 at ΣHI &gt; 1021cm-2 (see earlier)                        at high z , higher gas surface densities  fH2 ~ 1  halo mass limits for accretion likely vary with environment and z  mergers not included  εSF  (= SFR / Mgas) too low at high z ??   passive, red galaxies ???    why are the 2 disjoint populations </vt:lpstr>
      <vt:lpstr>2 min detection rates --  3 redshift ranges :  </vt:lpstr>
      <vt:lpstr>z = 2.2 images :</vt:lpstr>
      <vt:lpstr>Slide 50</vt:lpstr>
      <vt:lpstr>ISM mass fraction :</vt:lpstr>
      <vt:lpstr>analytic fits :  </vt:lpstr>
      <vt:lpstr>GMCs are self-gravitating (not in thermal press. equil.)     M = α R2 Δv2 /G    w/ α ~ 1     linewidth and size  virial mass Mvir               </vt:lpstr>
      <vt:lpstr>Slide 54</vt:lpstr>
      <vt:lpstr>Slide 55</vt:lpstr>
      <vt:lpstr>Slide 56</vt:lpstr>
      <vt:lpstr>estimating H2 masses –   for resolved clouds Mvir                            correlated with LCO  (= area TCO Δv)                How can an optically thick CO line measure mass ??   later  </vt:lpstr>
      <vt:lpstr>metallicity variations ? </vt:lpstr>
      <vt:lpstr>  ISM contents at high z –  MS &amp; above MS           ALMA  dust continuum          120 &amp; 180  galaxies  (Scoville etal ’14 &amp; 15)          ISM critical for SF &amp; AGN          also constraints on baryon accretion / feedback           new view of SF           </vt:lpstr>
    </vt:vector>
  </TitlesOfParts>
  <Company>Sumanas,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No Slide Title</dc:title>
  <dc:creator>deborah</dc:creator>
  <cp:keywords/>
  <cp:lastModifiedBy>Nick Scoville</cp:lastModifiedBy>
  <cp:revision>414</cp:revision>
  <cp:lastPrinted>2015-08-28T23:37:57Z</cp:lastPrinted>
  <dcterms:created xsi:type="dcterms:W3CDTF">2015-09-01T10:28:54Z</dcterms:created>
  <dcterms:modified xsi:type="dcterms:W3CDTF">2015-09-01T12:00:41Z</dcterms:modified>
</cp:coreProperties>
</file>