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0"/>
  </p:notesMasterIdLst>
  <p:sldIdLst>
    <p:sldId id="256" r:id="rId2"/>
    <p:sldId id="621" r:id="rId3"/>
    <p:sldId id="613" r:id="rId4"/>
    <p:sldId id="614" r:id="rId5"/>
    <p:sldId id="615" r:id="rId6"/>
    <p:sldId id="569" r:id="rId7"/>
    <p:sldId id="568" r:id="rId8"/>
    <p:sldId id="587" r:id="rId9"/>
    <p:sldId id="628" r:id="rId10"/>
    <p:sldId id="618" r:id="rId11"/>
    <p:sldId id="619" r:id="rId12"/>
    <p:sldId id="620" r:id="rId13"/>
    <p:sldId id="576" r:id="rId14"/>
    <p:sldId id="595" r:id="rId15"/>
    <p:sldId id="596" r:id="rId16"/>
    <p:sldId id="631" r:id="rId17"/>
    <p:sldId id="632" r:id="rId18"/>
    <p:sldId id="562" r:id="rId19"/>
    <p:sldId id="468" r:id="rId20"/>
    <p:sldId id="520" r:id="rId21"/>
    <p:sldId id="622" r:id="rId22"/>
    <p:sldId id="623" r:id="rId23"/>
    <p:sldId id="624" r:id="rId24"/>
    <p:sldId id="629" r:id="rId25"/>
    <p:sldId id="487" r:id="rId26"/>
    <p:sldId id="564" r:id="rId27"/>
    <p:sldId id="500" r:id="rId28"/>
    <p:sldId id="563" r:id="rId29"/>
    <p:sldId id="602" r:id="rId30"/>
    <p:sldId id="601" r:id="rId31"/>
    <p:sldId id="635" r:id="rId32"/>
    <p:sldId id="617" r:id="rId33"/>
    <p:sldId id="630" r:id="rId34"/>
    <p:sldId id="626" r:id="rId35"/>
    <p:sldId id="634" r:id="rId36"/>
    <p:sldId id="627" r:id="rId37"/>
    <p:sldId id="633" r:id="rId38"/>
    <p:sldId id="625" r:id="rId39"/>
  </p:sldIdLst>
  <p:sldSz cx="9144000" cy="6858000" type="screen4x3"/>
  <p:notesSz cx="7772400" cy="100266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1pPr>
    <a:lvl2pPr marL="392113" indent="650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2pPr>
    <a:lvl3pPr marL="784225" indent="13017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3pPr>
    <a:lvl4pPr marL="1176338" indent="19526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4pPr>
    <a:lvl5pPr marL="1568450" indent="2603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FF20"/>
    <a:srgbClr val="6A990F"/>
    <a:srgbClr val="808080"/>
    <a:srgbClr val="800000"/>
    <a:srgbClr val="009900"/>
    <a:srgbClr val="FFCC66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816" y="-184"/>
      </p:cViewPr>
      <p:guideLst>
        <p:guide orient="horz" pos="1940"/>
        <p:guide pos="2585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7772400" cy="1002665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0" y="0"/>
            <a:ext cx="7772400" cy="1002665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0" y="0"/>
            <a:ext cx="7772400" cy="1002665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AutoShape 4"/>
          <p:cNvSpPr>
            <a:spLocks noChangeArrowheads="1"/>
          </p:cNvSpPr>
          <p:nvPr/>
        </p:nvSpPr>
        <p:spPr bwMode="auto">
          <a:xfrm>
            <a:off x="0" y="0"/>
            <a:ext cx="7772400" cy="1002665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AutoShape 5"/>
          <p:cNvSpPr>
            <a:spLocks noChangeArrowheads="1"/>
          </p:cNvSpPr>
          <p:nvPr/>
        </p:nvSpPr>
        <p:spPr bwMode="auto">
          <a:xfrm>
            <a:off x="0" y="0"/>
            <a:ext cx="7770813" cy="100250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AutoShape 6"/>
          <p:cNvSpPr>
            <a:spLocks noChangeArrowheads="1"/>
          </p:cNvSpPr>
          <p:nvPr/>
        </p:nvSpPr>
        <p:spPr bwMode="auto">
          <a:xfrm>
            <a:off x="0" y="0"/>
            <a:ext cx="7769225" cy="100234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Rectangle 7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97025" y="1004888"/>
            <a:ext cx="4573588" cy="34305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80" name="Text Box 8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72025"/>
            <a:ext cx="5402262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58077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921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0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742950" indent="-285750" algn="l" defTabSz="3921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0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3921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0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3921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0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3921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0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1962074" algn="l" defTabSz="39241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54489" algn="l" defTabSz="39241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46903" algn="l" defTabSz="39241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39318" algn="l" defTabSz="39241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97025" y="1004888"/>
            <a:ext cx="4573588" cy="3429000"/>
          </a:xfrm>
          <a:ln/>
        </p:spPr>
      </p:sp>
      <p:sp>
        <p:nvSpPr>
          <p:cNvPr id="15363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0" y="762000"/>
            <a:ext cx="4978400" cy="373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0" y="762000"/>
            <a:ext cx="4978400" cy="373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0" y="762000"/>
            <a:ext cx="4978400" cy="373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6357" y="2285521"/>
            <a:ext cx="7771287" cy="11434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404" y="3885528"/>
            <a:ext cx="6401192" cy="1752664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839B6-9440-4044-9930-D9AD69F0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83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EE247-814F-E541-B33D-2E768B03F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8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49" y="609185"/>
            <a:ext cx="1942495" cy="5486976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6357" y="609185"/>
            <a:ext cx="5703047" cy="5486976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A7A93-884F-E64F-AC52-8E3D8434D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1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2FF29-C8C9-A14E-B726-1F02996EA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2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23" y="4406863"/>
            <a:ext cx="7772596" cy="1362383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23" y="2906225"/>
            <a:ext cx="7772596" cy="1500638"/>
          </a:xfrm>
        </p:spPr>
        <p:txBody>
          <a:bodyPr anchor="b"/>
          <a:lstStyle>
            <a:lvl1pPr marL="0" indent="0">
              <a:buNone/>
              <a:defRPr sz="1700"/>
            </a:lvl1pPr>
            <a:lvl2pPr marL="392415" indent="0">
              <a:buNone/>
              <a:defRPr sz="1500"/>
            </a:lvl2pPr>
            <a:lvl3pPr marL="784830" indent="0">
              <a:buNone/>
              <a:defRPr sz="1400"/>
            </a:lvl3pPr>
            <a:lvl4pPr marL="1177244" indent="0">
              <a:buNone/>
              <a:defRPr sz="1200"/>
            </a:lvl4pPr>
            <a:lvl5pPr marL="1569659" indent="0">
              <a:buNone/>
              <a:defRPr sz="1200"/>
            </a:lvl5pPr>
            <a:lvl6pPr marL="1962074" indent="0">
              <a:buNone/>
              <a:defRPr sz="1200"/>
            </a:lvl6pPr>
            <a:lvl7pPr marL="2354489" indent="0">
              <a:buNone/>
              <a:defRPr sz="1200"/>
            </a:lvl7pPr>
            <a:lvl8pPr marL="2746903" indent="0">
              <a:buNone/>
              <a:defRPr sz="1200"/>
            </a:lvl8pPr>
            <a:lvl9pPr marL="3139318" indent="0">
              <a:buNone/>
              <a:defRPr sz="12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5842B-93C3-9D49-B892-97CAF283C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1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357" y="1981648"/>
            <a:ext cx="3822116" cy="411451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218" y="1981648"/>
            <a:ext cx="3823426" cy="411451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36131-9FD6-654C-A4EE-D39EBC035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0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35" y="275070"/>
            <a:ext cx="822973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35" y="1535201"/>
            <a:ext cx="4040859" cy="639427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2415" indent="0">
              <a:buNone/>
              <a:defRPr sz="1700" b="1"/>
            </a:lvl2pPr>
            <a:lvl3pPr marL="784830" indent="0">
              <a:buNone/>
              <a:defRPr sz="1500" b="1"/>
            </a:lvl3pPr>
            <a:lvl4pPr marL="1177244" indent="0">
              <a:buNone/>
              <a:defRPr sz="1400" b="1"/>
            </a:lvl4pPr>
            <a:lvl5pPr marL="1569659" indent="0">
              <a:buNone/>
              <a:defRPr sz="1400" b="1"/>
            </a:lvl5pPr>
            <a:lvl6pPr marL="1962074" indent="0">
              <a:buNone/>
              <a:defRPr sz="1400" b="1"/>
            </a:lvl6pPr>
            <a:lvl7pPr marL="2354489" indent="0">
              <a:buNone/>
              <a:defRPr sz="1400" b="1"/>
            </a:lvl7pPr>
            <a:lvl8pPr marL="2746903" indent="0">
              <a:buNone/>
              <a:defRPr sz="1400" b="1"/>
            </a:lvl8pPr>
            <a:lvl9pPr marL="3139318" indent="0">
              <a:buNone/>
              <a:defRPr sz="14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35" y="2174628"/>
            <a:ext cx="4040859" cy="3951775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96" y="1535201"/>
            <a:ext cx="4042169" cy="639427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2415" indent="0">
              <a:buNone/>
              <a:defRPr sz="1700" b="1"/>
            </a:lvl2pPr>
            <a:lvl3pPr marL="784830" indent="0">
              <a:buNone/>
              <a:defRPr sz="1500" b="1"/>
            </a:lvl3pPr>
            <a:lvl4pPr marL="1177244" indent="0">
              <a:buNone/>
              <a:defRPr sz="1400" b="1"/>
            </a:lvl4pPr>
            <a:lvl5pPr marL="1569659" indent="0">
              <a:buNone/>
              <a:defRPr sz="1400" b="1"/>
            </a:lvl5pPr>
            <a:lvl6pPr marL="1962074" indent="0">
              <a:buNone/>
              <a:defRPr sz="1400" b="1"/>
            </a:lvl6pPr>
            <a:lvl7pPr marL="2354489" indent="0">
              <a:buNone/>
              <a:defRPr sz="1400" b="1"/>
            </a:lvl7pPr>
            <a:lvl8pPr marL="2746903" indent="0">
              <a:buNone/>
              <a:defRPr sz="1400" b="1"/>
            </a:lvl8pPr>
            <a:lvl9pPr marL="3139318" indent="0">
              <a:buNone/>
              <a:defRPr sz="14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96" y="2174628"/>
            <a:ext cx="4042169" cy="3951775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CFC52-FB82-0B4B-86DF-8F6A93621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6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5F607-8403-BC46-9682-CF990ADEB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5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41A1D-A1FD-594A-9A60-89C195848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6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35" y="273629"/>
            <a:ext cx="3008704" cy="116076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556" y="273629"/>
            <a:ext cx="5112309" cy="5852774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35" y="1434391"/>
            <a:ext cx="3008704" cy="4692013"/>
          </a:xfrm>
        </p:spPr>
        <p:txBody>
          <a:bodyPr/>
          <a:lstStyle>
            <a:lvl1pPr marL="0" indent="0">
              <a:buNone/>
              <a:defRPr sz="1200"/>
            </a:lvl1pPr>
            <a:lvl2pPr marL="392415" indent="0">
              <a:buNone/>
              <a:defRPr sz="1000"/>
            </a:lvl2pPr>
            <a:lvl3pPr marL="784830" indent="0">
              <a:buNone/>
              <a:defRPr sz="900"/>
            </a:lvl3pPr>
            <a:lvl4pPr marL="1177244" indent="0">
              <a:buNone/>
              <a:defRPr sz="800"/>
            </a:lvl4pPr>
            <a:lvl5pPr marL="1569659" indent="0">
              <a:buNone/>
              <a:defRPr sz="800"/>
            </a:lvl5pPr>
            <a:lvl6pPr marL="1962074" indent="0">
              <a:buNone/>
              <a:defRPr sz="800"/>
            </a:lvl6pPr>
            <a:lvl7pPr marL="2354489" indent="0">
              <a:buNone/>
              <a:defRPr sz="800"/>
            </a:lvl7pPr>
            <a:lvl8pPr marL="2746903" indent="0">
              <a:buNone/>
              <a:defRPr sz="800"/>
            </a:lvl8pPr>
            <a:lvl9pPr marL="3139318" indent="0">
              <a:buNone/>
              <a:defRPr sz="8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E020D-2C7E-3140-8CE5-8699F59D2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0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62" y="4800025"/>
            <a:ext cx="5486924" cy="567420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62" y="612065"/>
            <a:ext cx="5486924" cy="4115952"/>
          </a:xfrm>
        </p:spPr>
        <p:txBody>
          <a:bodyPr/>
          <a:lstStyle>
            <a:lvl1pPr marL="0" indent="0">
              <a:buNone/>
              <a:defRPr sz="2700"/>
            </a:lvl1pPr>
            <a:lvl2pPr marL="392415" indent="0">
              <a:buNone/>
              <a:defRPr sz="2400"/>
            </a:lvl2pPr>
            <a:lvl3pPr marL="784830" indent="0">
              <a:buNone/>
              <a:defRPr sz="2100"/>
            </a:lvl3pPr>
            <a:lvl4pPr marL="1177244" indent="0">
              <a:buNone/>
              <a:defRPr sz="1700"/>
            </a:lvl4pPr>
            <a:lvl5pPr marL="1569659" indent="0">
              <a:buNone/>
              <a:defRPr sz="1700"/>
            </a:lvl5pPr>
            <a:lvl6pPr marL="1962074" indent="0">
              <a:buNone/>
              <a:defRPr sz="1700"/>
            </a:lvl6pPr>
            <a:lvl7pPr marL="2354489" indent="0">
              <a:buNone/>
              <a:defRPr sz="1700"/>
            </a:lvl7pPr>
            <a:lvl8pPr marL="2746903" indent="0">
              <a:buNone/>
              <a:defRPr sz="1700"/>
            </a:lvl8pPr>
            <a:lvl9pPr marL="3139318" indent="0">
              <a:buNone/>
              <a:defRPr sz="1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62" y="5367444"/>
            <a:ext cx="5486924" cy="805044"/>
          </a:xfrm>
        </p:spPr>
        <p:txBody>
          <a:bodyPr/>
          <a:lstStyle>
            <a:lvl1pPr marL="0" indent="0">
              <a:buNone/>
              <a:defRPr sz="1200"/>
            </a:lvl1pPr>
            <a:lvl2pPr marL="392415" indent="0">
              <a:buNone/>
              <a:defRPr sz="1000"/>
            </a:lvl2pPr>
            <a:lvl3pPr marL="784830" indent="0">
              <a:buNone/>
              <a:defRPr sz="900"/>
            </a:lvl3pPr>
            <a:lvl4pPr marL="1177244" indent="0">
              <a:buNone/>
              <a:defRPr sz="800"/>
            </a:lvl4pPr>
            <a:lvl5pPr marL="1569659" indent="0">
              <a:buNone/>
              <a:defRPr sz="800"/>
            </a:lvl5pPr>
            <a:lvl6pPr marL="1962074" indent="0">
              <a:buNone/>
              <a:defRPr sz="800"/>
            </a:lvl6pPr>
            <a:lvl7pPr marL="2354489" indent="0">
              <a:buNone/>
              <a:defRPr sz="800"/>
            </a:lvl7pPr>
            <a:lvl8pPr marL="2746903" indent="0">
              <a:buNone/>
              <a:defRPr sz="800"/>
            </a:lvl8pPr>
            <a:lvl9pPr marL="3139318" indent="0">
              <a:buNone/>
              <a:defRPr sz="8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24AC7-9C67-084F-B49C-60F18DB44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2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0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55E2160-AB3C-624F-B601-F4A9B7A44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5pPr>
      <a:lvl6pPr marL="392415" algn="ctr" defTabSz="914272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6pPr>
      <a:lvl7pPr marL="784830" algn="ctr" defTabSz="914272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7pPr>
      <a:lvl8pPr marL="1177244" algn="ctr" defTabSz="914272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8pPr>
      <a:lvl9pPr marL="1569659" algn="ctr" defTabSz="914272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449867" indent="-228909" algn="l" defTabSz="91427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842282" indent="-228909" algn="l" defTabSz="91427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234697" indent="-228909" algn="l" defTabSz="91427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627111" indent="-228909" algn="l" defTabSz="91427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24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2415" algn="l" defTabSz="3924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4830" algn="l" defTabSz="3924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7244" algn="l" defTabSz="3924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9659" algn="l" defTabSz="3924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62074" algn="l" defTabSz="3924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54489" algn="l" defTabSz="3924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6903" algn="l" defTabSz="3924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39318" algn="l" defTabSz="3924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2"/>
          <p:cNvSpPr txBox="1">
            <a:spLocks noChangeArrowheads="1"/>
          </p:cNvSpPr>
          <p:nvPr/>
        </p:nvSpPr>
        <p:spPr bwMode="auto">
          <a:xfrm>
            <a:off x="1743075" y="1493838"/>
            <a:ext cx="1587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483" tIns="39241" rIns="78483" bIns="3924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 sz="3100"/>
              <a:t>   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16" y="0"/>
            <a:ext cx="95096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404664"/>
            <a:ext cx="73184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Galactic Metamorphoses: Role of Structure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1124744"/>
            <a:ext cx="3202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Christopher J. Conselice</a:t>
            </a:r>
            <a:endParaRPr lang="en-US" dirty="0"/>
          </a:p>
        </p:txBody>
      </p:sp>
      <p:pic>
        <p:nvPicPr>
          <p:cNvPr id="4" name="Picture 3" descr="Screen Shot 2015-09-02 at 04.51.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5830145"/>
            <a:ext cx="5034024" cy="101265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creen Shot 2014-06-18 at 00.59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5111750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444208" y="4221088"/>
            <a:ext cx="22717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 dirty="0"/>
              <a:t>z &lt; 1 massive</a:t>
            </a:r>
          </a:p>
          <a:p>
            <a:r>
              <a:rPr lang="en-US" dirty="0"/>
              <a:t>Galaxies in UDF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05670" y="836712"/>
            <a:ext cx="300595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Disk/elliptical/peculiar</a:t>
            </a:r>
          </a:p>
          <a:p>
            <a:r>
              <a:rPr lang="en-US" dirty="0"/>
              <a:t>e</a:t>
            </a:r>
            <a:r>
              <a:rPr lang="en-US" dirty="0" smtClean="0"/>
              <a:t>volution – visual</a:t>
            </a:r>
          </a:p>
          <a:p>
            <a:r>
              <a:rPr lang="en-US" dirty="0" smtClean="0"/>
              <a:t>morphologies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994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creen Shot 2014-06-18 at 00.59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488791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443663" y="2349500"/>
            <a:ext cx="22717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/>
              <a:t>z &gt; 1 massive</a:t>
            </a:r>
          </a:p>
          <a:p>
            <a:r>
              <a:rPr lang="en-US"/>
              <a:t>Galaxies in UDF</a:t>
            </a:r>
          </a:p>
        </p:txBody>
      </p:sp>
    </p:spTree>
    <p:extLst>
      <p:ext uri="{BB962C8B-B14F-4D97-AF65-F5344CB8AC3E}">
        <p14:creationId xmlns:p14="http://schemas.microsoft.com/office/powerpoint/2010/main" val="172137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01 at 14.52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008987" cy="5544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188640"/>
            <a:ext cx="3736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Milky Way mass progenitors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52120" y="6434143"/>
            <a:ext cx="3022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Papovich</a:t>
            </a:r>
            <a:r>
              <a:rPr lang="en-US" sz="2000" dirty="0" smtClean="0"/>
              <a:t> +</a:t>
            </a:r>
            <a:r>
              <a:rPr lang="en-US" sz="2000" dirty="0" smtClean="0"/>
              <a:t>15 (CANDELS)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9166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755576" y="332656"/>
            <a:ext cx="8132587" cy="44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483" tIns="39241" rIns="78483" bIns="3924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 dirty="0"/>
              <a:t>Massive galaxies become more </a:t>
            </a:r>
            <a:r>
              <a:rPr lang="en-US" dirty="0" err="1" smtClean="0"/>
              <a:t>disky</a:t>
            </a:r>
            <a:r>
              <a:rPr lang="en-US" dirty="0" smtClean="0"/>
              <a:t>/</a:t>
            </a:r>
            <a:r>
              <a:rPr lang="en-US" dirty="0" err="1" smtClean="0"/>
              <a:t>peucliar</a:t>
            </a:r>
            <a:r>
              <a:rPr lang="en-US" dirty="0" smtClean="0"/>
              <a:t> </a:t>
            </a:r>
            <a:r>
              <a:rPr lang="en-US" dirty="0"/>
              <a:t>at higher redshifts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6804248" y="5733256"/>
            <a:ext cx="1457182" cy="38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483" tIns="39241" rIns="78483" bIns="3924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 sz="2000" dirty="0" smtClean="0"/>
              <a:t>Buitrago</a:t>
            </a:r>
            <a:r>
              <a:rPr lang="en-US" sz="2000" dirty="0"/>
              <a:t>+</a:t>
            </a:r>
            <a:r>
              <a:rPr lang="en-US" sz="2000" dirty="0" smtClean="0"/>
              <a:t>13</a:t>
            </a:r>
            <a:endParaRPr lang="en-US" sz="2000" dirty="0"/>
          </a:p>
        </p:txBody>
      </p:sp>
      <p:pic>
        <p:nvPicPr>
          <p:cNvPr id="2" name="Picture 1" descr="Screen Shot 2015-09-01 at 11.11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5106569" cy="1944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2780928"/>
            <a:ext cx="1226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Oesch</a:t>
            </a:r>
            <a:r>
              <a:rPr lang="en-US" sz="2000" dirty="0" smtClean="0"/>
              <a:t>+10</a:t>
            </a:r>
            <a:endParaRPr lang="en-US" sz="2000" dirty="0"/>
          </a:p>
        </p:txBody>
      </p:sp>
      <p:pic>
        <p:nvPicPr>
          <p:cNvPr id="4" name="Picture 3" descr="Screen Shot 2015-09-02 at 03.15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6991"/>
            <a:ext cx="3312368" cy="33003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9912" y="6237312"/>
            <a:ext cx="2466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Huertas-Company</a:t>
            </a:r>
            <a:r>
              <a:rPr lang="en-US" sz="2000" dirty="0" smtClean="0"/>
              <a:t>+</a:t>
            </a:r>
            <a:r>
              <a:rPr lang="en-US" sz="2000" dirty="0" smtClean="0"/>
              <a:t>15</a:t>
            </a:r>
            <a:endParaRPr lang="en-US" sz="2000" dirty="0"/>
          </a:p>
        </p:txBody>
      </p:sp>
      <p:pic>
        <p:nvPicPr>
          <p:cNvPr id="9" name="Picture 1" descr="Screen Shot 2014-07-07 at 15.28.5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08720"/>
            <a:ext cx="3090862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323528" y="404664"/>
            <a:ext cx="8329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 dirty="0"/>
              <a:t>There is a dependence on stellar mass on morphological evolution </a:t>
            </a: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467544" y="5589240"/>
            <a:ext cx="8512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 dirty="0"/>
              <a:t>More massive systems become ‘Hubble-types’ before lower masses</a:t>
            </a: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3886200" y="6019800"/>
            <a:ext cx="1604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/>
              <a:t>Z</a:t>
            </a:r>
            <a:r>
              <a:rPr lang="en-US" sz="1600"/>
              <a:t>trans </a:t>
            </a:r>
            <a:r>
              <a:rPr lang="en-US"/>
              <a:t>~ 1.85</a:t>
            </a:r>
          </a:p>
        </p:txBody>
      </p:sp>
      <p:pic>
        <p:nvPicPr>
          <p:cNvPr id="2" name="Picture 1" descr="Screen Shot 2015-09-02 at 04.39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6361155" cy="419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Screen shot 2013-04-25 at 17.50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5904656" cy="54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1547664" y="188640"/>
            <a:ext cx="6132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 dirty="0"/>
              <a:t>Rate of change in the formation of Hubble types</a:t>
            </a:r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755576" y="6237312"/>
            <a:ext cx="7292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 dirty="0"/>
              <a:t>Roughly constant formation rate for E/</a:t>
            </a:r>
            <a:r>
              <a:rPr lang="en-US" dirty="0" smtClean="0"/>
              <a:t>Spirals at 1 &lt; z &lt; 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8441" y="2276872"/>
            <a:ext cx="9069388" cy="4986338"/>
          </a:xfrm>
          <a:prstGeom prst="rect">
            <a:avLst/>
          </a:prstGeom>
        </p:spPr>
        <p:txBody>
          <a:bodyPr/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49867" indent="-228909" algn="l" defTabSz="914272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2282" indent="-228909" algn="l" defTabSz="914272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4697" indent="-228909" algn="l" defTabSz="914272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7111" indent="-228909" algn="l" defTabSz="914272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Mergers - two or more galaxies colliding to form a more massive system - can halt SF, changes morphology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Harassment - high speed galaxy interactions removing mass (Moore et al. 1999) - unlikely to be important at low relative velocities (i.e., field galaxies), changes morphology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Strangulation - removal of hot gas - halts star formation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Ram pressure stripping - removing gas from disks due to traveling in an intragroup medium, depends upon group </a:t>
            </a:r>
            <a:r>
              <a:rPr lang="en-US" sz="2400" dirty="0" smtClean="0">
                <a:solidFill>
                  <a:srgbClr val="FFFFFF"/>
                </a:solidFill>
                <a:sym typeface="Symbol" charset="0"/>
              </a:rPr>
              <a:t></a:t>
            </a:r>
            <a:r>
              <a:rPr lang="en-US" sz="2400" baseline="30000" dirty="0" smtClean="0">
                <a:solidFill>
                  <a:srgbClr val="FFFFFF"/>
                </a:solidFill>
                <a:sym typeface="Symbol" charset="0"/>
              </a:rPr>
              <a:t>2</a:t>
            </a:r>
            <a:endParaRPr lang="en-US" sz="2400" dirty="0" smtClean="0">
              <a:solidFill>
                <a:srgbClr val="FFFFFF"/>
              </a:solidFill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Non-gravitational processes (AGN, </a:t>
            </a:r>
            <a:r>
              <a:rPr lang="en-US" sz="2400" dirty="0" err="1" smtClean="0">
                <a:solidFill>
                  <a:srgbClr val="FFFFFF"/>
                </a:solidFill>
              </a:rPr>
              <a:t>SNe</a:t>
            </a:r>
            <a:r>
              <a:rPr lang="en-US" sz="2400" dirty="0" smtClean="0">
                <a:solidFill>
                  <a:srgbClr val="FFFFFF"/>
                </a:solidFill>
              </a:rPr>
              <a:t>) - hard to constrain observationally, but likely present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04664"/>
            <a:ext cx="81614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How can we form the disk/elliptical bifurcation? 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1412776"/>
            <a:ext cx="2624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Possible Processes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689397"/>
            <a:ext cx="9145588" cy="6188075"/>
          </a:xfrm>
          <a:prstGeom prst="rect">
            <a:avLst/>
          </a:prstGeom>
        </p:spPr>
        <p:txBody>
          <a:bodyPr/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49867" indent="-228909" algn="l" defTabSz="914272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2282" indent="-228909" algn="l" defTabSz="914272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4697" indent="-228909" algn="l" defTabSz="914272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7111" indent="-228909" algn="l" defTabSz="914272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Monotype Sorts" charset="0"/>
              <a:buChar char="l"/>
            </a:pPr>
            <a:r>
              <a:rPr lang="en-US" sz="2800" dirty="0" smtClean="0">
                <a:solidFill>
                  <a:schemeClr val="bg1"/>
                </a:solidFill>
              </a:rPr>
              <a:t>Should be common - dynamical friction time-scale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goes as (group </a:t>
            </a:r>
            <a:r>
              <a:rPr lang="en-US" sz="2800" dirty="0" smtClean="0">
                <a:solidFill>
                  <a:schemeClr val="bg1"/>
                </a:solidFill>
                <a:sym typeface="Symbol" charset="0"/>
              </a:rPr>
              <a:t>)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baseline="30000" dirty="0" smtClean="0">
                <a:solidFill>
                  <a:schemeClr val="bg1"/>
                </a:solidFill>
              </a:rPr>
              <a:t>3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2800" dirty="0" smtClean="0">
                <a:solidFill>
                  <a:schemeClr val="bg1"/>
                </a:solidFill>
                <a:sym typeface="Monotype Sorts" charset="0"/>
              </a:rPr>
              <a:t> </a:t>
            </a:r>
            <a:r>
              <a:rPr lang="en-US" sz="2800" dirty="0" smtClean="0">
                <a:solidFill>
                  <a:schemeClr val="bg1"/>
                </a:solidFill>
              </a:rPr>
              <a:t>~250 km/s upper limit for dragging galaxies into center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of a group over  a Hubble time (groups at high-z common)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Monotype Sorts" charset="0"/>
              <a:buChar char="l"/>
            </a:pPr>
            <a:r>
              <a:rPr lang="en-US" sz="2800" dirty="0" smtClean="0">
                <a:solidFill>
                  <a:schemeClr val="bg1"/>
                </a:solidFill>
              </a:rPr>
              <a:t>Low redshift merger rate expected to be low, around 2% of galaxies in groups merge per </a:t>
            </a:r>
            <a:r>
              <a:rPr lang="en-US" sz="2800" dirty="0" err="1" smtClean="0">
                <a:solidFill>
                  <a:schemeClr val="bg1"/>
                </a:solidFill>
              </a:rPr>
              <a:t>Gyr</a:t>
            </a:r>
            <a:r>
              <a:rPr lang="en-US" sz="2800" dirty="0" smtClean="0">
                <a:solidFill>
                  <a:schemeClr val="bg1"/>
                </a:solidFill>
              </a:rPr>
              <a:t> (observed)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2800" dirty="0" smtClean="0">
                <a:solidFill>
                  <a:schemeClr val="bg1"/>
                </a:solidFill>
                <a:sym typeface="Monotype Sorts" charset="0"/>
              </a:rPr>
              <a:t></a:t>
            </a:r>
            <a:r>
              <a:rPr lang="en-US" sz="2800" dirty="0" smtClean="0">
                <a:solidFill>
                  <a:schemeClr val="bg1"/>
                </a:solidFill>
              </a:rPr>
              <a:t> At higher redshift the mass density increases as 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H</a:t>
            </a:r>
            <a:r>
              <a:rPr lang="en-US" sz="2800" baseline="30000" dirty="0" smtClean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  ~ (1+z)</a:t>
            </a:r>
            <a:r>
              <a:rPr lang="en-US" sz="2800" baseline="30000" dirty="0" smtClean="0">
                <a:solidFill>
                  <a:schemeClr val="bg1"/>
                </a:solidFill>
              </a:rPr>
              <a:t>3</a:t>
            </a:r>
            <a:r>
              <a:rPr lang="en-US" sz="2800" dirty="0" smtClean="0">
                <a:solidFill>
                  <a:schemeClr val="bg1"/>
                </a:solidFill>
              </a:rPr>
              <a:t>.   Results in a higher merger rate of            </a:t>
            </a:r>
            <a:r>
              <a:rPr lang="en-US" sz="2800" dirty="0" smtClean="0">
                <a:solidFill>
                  <a:schemeClr val="bg1"/>
                </a:solidFill>
                <a:sym typeface="Symbol" charset="0"/>
              </a:rPr>
              <a:t>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smtClean="0">
                <a:solidFill>
                  <a:schemeClr val="bg1"/>
                </a:solidFill>
                <a:sym typeface="Symbol" charset="0"/>
              </a:rPr>
              <a:t></a:t>
            </a:r>
            <a:r>
              <a:rPr lang="en-US" sz="2800" dirty="0" smtClean="0">
                <a:solidFill>
                  <a:schemeClr val="bg1"/>
                </a:solidFill>
              </a:rPr>
              <a:t>)~(1+z)</a:t>
            </a:r>
            <a:r>
              <a:rPr lang="en-US" sz="2800" baseline="30000" dirty="0" smtClean="0">
                <a:solidFill>
                  <a:schemeClr val="bg1"/>
                </a:solidFill>
              </a:rPr>
              <a:t>1.5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0"/>
            <a:ext cx="3163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Galaxy Mergers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0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9"/>
          <p:cNvSpPr txBox="1">
            <a:spLocks noChangeArrowheads="1"/>
          </p:cNvSpPr>
          <p:nvPr/>
        </p:nvSpPr>
        <p:spPr bwMode="auto">
          <a:xfrm>
            <a:off x="6054725" y="5799138"/>
            <a:ext cx="2952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483" tIns="39241" rIns="78483" bIns="3924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3797" name="Picture 11" descr="mf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966605" cy="326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 Box 15"/>
          <p:cNvSpPr txBox="1">
            <a:spLocks noChangeArrowheads="1"/>
          </p:cNvSpPr>
          <p:nvPr/>
        </p:nvSpPr>
        <p:spPr bwMode="auto">
          <a:xfrm>
            <a:off x="467544" y="6309320"/>
            <a:ext cx="3275976" cy="34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483" tIns="39241" rIns="78483" bIns="3924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 sz="1700" dirty="0" smtClean="0"/>
              <a:t>Mergers evolve </a:t>
            </a:r>
            <a:r>
              <a:rPr lang="en-US" sz="1700" dirty="0"/>
              <a:t>as (1+z</a:t>
            </a:r>
            <a:r>
              <a:rPr lang="en-US" sz="1700" dirty="0" smtClean="0"/>
              <a:t>)</a:t>
            </a:r>
            <a:r>
              <a:rPr lang="en-US" sz="1700" baseline="30000" dirty="0" smtClean="0"/>
              <a:t>1-3</a:t>
            </a:r>
            <a:r>
              <a:rPr lang="en-US" sz="1700" dirty="0" smtClean="0"/>
              <a:t> </a:t>
            </a:r>
            <a:r>
              <a:rPr lang="en-US" sz="1700" dirty="0"/>
              <a:t>to z = </a:t>
            </a:r>
            <a:r>
              <a:rPr lang="en-US" sz="1700" dirty="0" smtClean="0"/>
              <a:t>3</a:t>
            </a:r>
            <a:endParaRPr lang="en-US" sz="1700" dirty="0"/>
          </a:p>
        </p:txBody>
      </p:sp>
      <p:sp>
        <p:nvSpPr>
          <p:cNvPr id="33802" name="Text Box 16"/>
          <p:cNvSpPr txBox="1">
            <a:spLocks noChangeArrowheads="1"/>
          </p:cNvSpPr>
          <p:nvPr/>
        </p:nvSpPr>
        <p:spPr bwMode="auto">
          <a:xfrm>
            <a:off x="3275856" y="3789040"/>
            <a:ext cx="1359142" cy="34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483" tIns="39241" rIns="78483" bIns="3924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 sz="1700" dirty="0" smtClean="0"/>
              <a:t>Conselice+09</a:t>
            </a:r>
            <a:endParaRPr lang="en-US" sz="1700" dirty="0"/>
          </a:p>
        </p:txBody>
      </p:sp>
      <p:sp>
        <p:nvSpPr>
          <p:cNvPr id="33803" name="Text Box 20"/>
          <p:cNvSpPr txBox="1">
            <a:spLocks noChangeArrowheads="1"/>
          </p:cNvSpPr>
          <p:nvPr/>
        </p:nvSpPr>
        <p:spPr bwMode="auto">
          <a:xfrm>
            <a:off x="395536" y="260648"/>
            <a:ext cx="8368128" cy="69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483" tIns="39241" rIns="78483" bIns="3924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 sz="4000" dirty="0" smtClean="0"/>
              <a:t>Major mergers – </a:t>
            </a:r>
            <a:r>
              <a:rPr lang="en-US" sz="4000" dirty="0" smtClean="0"/>
              <a:t>measure with </a:t>
            </a:r>
            <a:r>
              <a:rPr lang="en-US" sz="4000" dirty="0" smtClean="0"/>
              <a:t>structure</a:t>
            </a:r>
            <a:endParaRPr lang="en-US" sz="4000" dirty="0"/>
          </a:p>
        </p:txBody>
      </p:sp>
      <p:pic>
        <p:nvPicPr>
          <p:cNvPr id="2" name="Picture 1" descr="Screen Shot 2015-09-02 at 02.47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52735"/>
            <a:ext cx="3168352" cy="27441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0152" y="3789040"/>
            <a:ext cx="109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Bluck</a:t>
            </a:r>
            <a:r>
              <a:rPr lang="en-US" sz="1800" dirty="0"/>
              <a:t>+</a:t>
            </a:r>
            <a:r>
              <a:rPr lang="en-US" sz="1800" dirty="0" smtClean="0"/>
              <a:t>12</a:t>
            </a:r>
            <a:endParaRPr lang="en-US" sz="1800" dirty="0"/>
          </a:p>
        </p:txBody>
      </p:sp>
      <p:pic>
        <p:nvPicPr>
          <p:cNvPr id="4" name="Picture 3" descr="Screen Shot 2015-09-02 at 02.52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293096"/>
            <a:ext cx="3995936" cy="1790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20272" y="5157192"/>
            <a:ext cx="1046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Lotz+11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7780"/>
            <a:ext cx="8424863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685800" y="6248400"/>
            <a:ext cx="766603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483" tIns="39241" rIns="78483" bIns="3924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/>
              <a:t>Roughly doubles the stellar masses of galaxies from z=0 to 3</a:t>
            </a:r>
          </a:p>
        </p:txBody>
      </p:sp>
      <p:pic>
        <p:nvPicPr>
          <p:cNvPr id="5" name="Picture 1" descr="Screen Shot 2014-07-07 at 14.06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176712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836712"/>
            <a:ext cx="747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stellar mass selected samples, Conselice 2014, ARAA)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188640"/>
            <a:ext cx="6878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3366FF"/>
                </a:solidFill>
              </a:rPr>
              <a:t>Galactic Metamorphoses – What do we mean?</a:t>
            </a:r>
            <a:endParaRPr lang="en-US" sz="2800" u="sng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822" y="1052736"/>
            <a:ext cx="828754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We </a:t>
            </a:r>
            <a:r>
              <a:rPr lang="en-US" dirty="0" smtClean="0"/>
              <a:t>know galaxies evolution occurs from observations.  </a:t>
            </a:r>
            <a:endParaRPr lang="en-US" dirty="0" smtClean="0"/>
          </a:p>
          <a:p>
            <a:r>
              <a:rPr lang="en-US" dirty="0" smtClean="0"/>
              <a:t>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Further q</a:t>
            </a:r>
            <a:r>
              <a:rPr lang="en-US" dirty="0" smtClean="0"/>
              <a:t>uestions</a:t>
            </a:r>
            <a:r>
              <a:rPr lang="en-US" dirty="0"/>
              <a:t> </a:t>
            </a:r>
            <a:r>
              <a:rPr lang="en-US" dirty="0" smtClean="0"/>
              <a:t>t</a:t>
            </a:r>
            <a:r>
              <a:rPr lang="en-US" dirty="0" smtClean="0"/>
              <a:t>o </a:t>
            </a:r>
            <a:r>
              <a:rPr lang="en-US" dirty="0" smtClean="0"/>
              <a:t>address are:</a:t>
            </a:r>
          </a:p>
          <a:p>
            <a:endParaRPr lang="en-US" dirty="0"/>
          </a:p>
          <a:p>
            <a:pPr marL="342900" indent="-342900">
              <a:buFont typeface="Wingdings" charset="0"/>
              <a:buChar char=""/>
            </a:pPr>
            <a:r>
              <a:rPr lang="en-US" dirty="0" smtClean="0">
                <a:sym typeface="Wingdings"/>
              </a:rPr>
              <a:t>When/if and how do galaxies transform morphological 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(i.e., disks/</a:t>
            </a:r>
            <a:r>
              <a:rPr lang="en-US" dirty="0" err="1" smtClean="0">
                <a:sym typeface="Wingdings"/>
              </a:rPr>
              <a:t>ellipticals</a:t>
            </a:r>
            <a:r>
              <a:rPr lang="en-US" dirty="0" smtClean="0">
                <a:sym typeface="Wingdings"/>
              </a:rPr>
              <a:t>/peculiar transformations)</a:t>
            </a:r>
          </a:p>
          <a:p>
            <a:endParaRPr lang="en-US" dirty="0" smtClean="0">
              <a:sym typeface="Wingdings"/>
            </a:endParaRPr>
          </a:p>
          <a:p>
            <a:pPr marL="342900" indent="-342900">
              <a:buFont typeface="Wingdings" charset="0"/>
              <a:buChar char=""/>
            </a:pPr>
            <a:r>
              <a:rPr lang="en-US" dirty="0" smtClean="0">
                <a:sym typeface="Wingdings"/>
              </a:rPr>
              <a:t>Size/structure evolution – galaxies compact at high-z</a:t>
            </a:r>
          </a:p>
          <a:p>
            <a:endParaRPr lang="en-US" dirty="0" smtClean="0">
              <a:sym typeface="Wingdings"/>
            </a:endParaRPr>
          </a:p>
          <a:p>
            <a:pPr marL="342900" indent="-342900">
              <a:buFont typeface="Wingdings" charset="0"/>
              <a:buChar char=""/>
            </a:pPr>
            <a:r>
              <a:rPr lang="en-US" dirty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tellar </a:t>
            </a:r>
            <a:r>
              <a:rPr lang="en-US" dirty="0" smtClean="0">
                <a:sym typeface="Wingdings"/>
              </a:rPr>
              <a:t>mass evolution – what drives the assembly of galaxies?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</a:t>
            </a:r>
            <a:r>
              <a:rPr lang="en-US" dirty="0" smtClean="0">
                <a:sym typeface="Wingdings"/>
              </a:rPr>
              <a:t>  Does </a:t>
            </a:r>
            <a:r>
              <a:rPr lang="en-US" dirty="0" smtClean="0">
                <a:sym typeface="Wingdings"/>
              </a:rPr>
              <a:t>it </a:t>
            </a:r>
            <a:r>
              <a:rPr lang="en-US" dirty="0" smtClean="0">
                <a:sym typeface="Wingdings"/>
              </a:rPr>
              <a:t>relate to, </a:t>
            </a:r>
            <a:r>
              <a:rPr lang="en-US" dirty="0" smtClean="0">
                <a:sym typeface="Wingdings"/>
              </a:rPr>
              <a:t>or is it driven by the structural/morphological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</a:t>
            </a:r>
            <a:r>
              <a:rPr lang="en-US" dirty="0" smtClean="0">
                <a:sym typeface="Wingdings"/>
              </a:rPr>
              <a:t> changes </a:t>
            </a:r>
            <a:r>
              <a:rPr lang="en-US" dirty="0" smtClean="0">
                <a:sym typeface="Wingdings"/>
              </a:rPr>
              <a:t>in galaxies?</a:t>
            </a:r>
          </a:p>
          <a:p>
            <a:pPr marL="342900" indent="-342900">
              <a:buFont typeface="Wingdings" charset="0"/>
              <a:buChar char=""/>
            </a:pPr>
            <a:endParaRPr lang="en-US" dirty="0" smtClean="0">
              <a:sym typeface="Wingdings"/>
            </a:endParaRPr>
          </a:p>
          <a:p>
            <a:pPr marL="342900" indent="-342900">
              <a:buFont typeface="Wingdings" charset="0"/>
              <a:buChar char="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4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Screen shot 2010-12-17 at 03.20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871538"/>
            <a:ext cx="4438650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2339975" y="188913"/>
            <a:ext cx="491807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483" tIns="39241" rIns="78483" bIns="3924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 sz="3600"/>
              <a:t>Are there minor mergers?</a:t>
            </a:r>
          </a:p>
        </p:txBody>
      </p:sp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5006975" y="1493838"/>
            <a:ext cx="3981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483" tIns="39241" rIns="78483" bIns="3924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/>
              <a:t>More minor mergers add about</a:t>
            </a:r>
          </a:p>
          <a:p>
            <a:r>
              <a:rPr lang="en-US"/>
              <a:t>the same mass as major </a:t>
            </a:r>
          </a:p>
          <a:p>
            <a:r>
              <a:rPr lang="en-US"/>
              <a:t>mergers</a:t>
            </a: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171450" y="5848350"/>
            <a:ext cx="1222962" cy="40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483" tIns="39241" rIns="78483" bIns="3924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 sz="2100" dirty="0" smtClean="0"/>
              <a:t>Bluck</a:t>
            </a:r>
            <a:r>
              <a:rPr lang="en-US" sz="2100" dirty="0" smtClean="0"/>
              <a:t>+12</a:t>
            </a:r>
            <a:endParaRPr lang="en-US" sz="2100" dirty="0"/>
          </a:p>
        </p:txBody>
      </p:sp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5334000" y="3581400"/>
            <a:ext cx="3072458" cy="155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483" tIns="39241" rIns="78483" bIns="3924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 dirty="0"/>
              <a:t>Total mass added from </a:t>
            </a:r>
          </a:p>
          <a:p>
            <a:r>
              <a:rPr lang="en-US" dirty="0"/>
              <a:t>all mergers from 1&lt;z&lt;</a:t>
            </a:r>
            <a:r>
              <a:rPr lang="en-US" dirty="0" smtClean="0"/>
              <a:t>3</a:t>
            </a:r>
          </a:p>
          <a:p>
            <a:r>
              <a:rPr lang="en-US" dirty="0"/>
              <a:t>i</a:t>
            </a:r>
            <a:r>
              <a:rPr lang="en-US" dirty="0" smtClean="0"/>
              <a:t>s around 50% for a</a:t>
            </a:r>
          </a:p>
          <a:p>
            <a:r>
              <a:rPr lang="en-US" dirty="0" smtClean="0"/>
              <a:t>mass selected sample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09 at 18.04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5"/>
            <a:ext cx="7560840" cy="5201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188640"/>
            <a:ext cx="5313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Want to trace the same galaxies over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6027003"/>
            <a:ext cx="8452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At constant mass selection only 3% of galaxies in a  z=0.4 sample</a:t>
            </a:r>
          </a:p>
          <a:p>
            <a:r>
              <a:rPr lang="en-US" dirty="0" smtClean="0"/>
              <a:t>         would be in a z = 3 selection  - a significant progenitor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09 at 20.38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244408" cy="5129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6165304"/>
            <a:ext cx="5520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is no 1:1 mapping, but a large scatter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88224" y="6237312"/>
            <a:ext cx="2441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Mundy et al. 2015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188640"/>
            <a:ext cx="540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Evolution of z=0 massive galaxy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635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11 at 01.42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3686201" cy="5625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4008" y="692696"/>
            <a:ext cx="337539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Morphological evolution</a:t>
            </a:r>
          </a:p>
          <a:p>
            <a:endParaRPr lang="en-US" sz="2000" dirty="0"/>
          </a:p>
          <a:p>
            <a:pPr algn="just"/>
            <a:r>
              <a:rPr lang="en-US" sz="2000" dirty="0" smtClean="0"/>
              <a:t>Shows strong change in the</a:t>
            </a:r>
          </a:p>
          <a:p>
            <a:pPr algn="just"/>
            <a:r>
              <a:rPr lang="en-US" sz="2000" dirty="0" err="1" smtClean="0"/>
              <a:t>Sersic</a:t>
            </a:r>
            <a:r>
              <a:rPr lang="en-US" sz="2000" dirty="0" smtClean="0"/>
              <a:t> indices for any selection</a:t>
            </a:r>
          </a:p>
          <a:p>
            <a:pPr algn="just"/>
            <a:r>
              <a:rPr lang="en-US" sz="2000" dirty="0"/>
              <a:t>a</a:t>
            </a:r>
            <a:r>
              <a:rPr lang="en-US" sz="2000" dirty="0" smtClean="0"/>
              <a:t>nd a progression of moving</a:t>
            </a:r>
          </a:p>
          <a:p>
            <a:pPr algn="just"/>
            <a:r>
              <a:rPr lang="en-US" sz="2000" dirty="0"/>
              <a:t>f</a:t>
            </a:r>
            <a:r>
              <a:rPr lang="en-US" sz="2000" dirty="0" smtClean="0"/>
              <a:t>rom low n galaxies to high n</a:t>
            </a:r>
          </a:p>
          <a:p>
            <a:pPr algn="just"/>
            <a:r>
              <a:rPr lang="en-US" sz="2000" dirty="0"/>
              <a:t>r</a:t>
            </a:r>
            <a:r>
              <a:rPr lang="en-US" sz="2000" dirty="0" smtClean="0"/>
              <a:t>ed systems</a:t>
            </a:r>
            <a:endParaRPr lang="en-US" sz="2000" dirty="0"/>
          </a:p>
        </p:txBody>
      </p:sp>
      <p:pic>
        <p:nvPicPr>
          <p:cNvPr id="4" name="Picture 3" descr="Screen Shot 2015-02-11 at 11.21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68960"/>
            <a:ext cx="4392488" cy="31598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6237312"/>
            <a:ext cx="3634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as strong size evolution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27856"/>
            <a:ext cx="5391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a constant number density selection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74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02 at 04.49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170092" cy="2880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404664"/>
            <a:ext cx="4656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Passive fraction increases at lower-z</a:t>
            </a:r>
            <a:endParaRPr lang="en-US" dirty="0"/>
          </a:p>
        </p:txBody>
      </p:sp>
      <p:pic>
        <p:nvPicPr>
          <p:cNvPr id="4" name="Picture 3" descr="Screen Shot 2015-09-02 at 05.06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13" y="1052736"/>
            <a:ext cx="4589787" cy="4855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8184" y="6021288"/>
            <a:ext cx="1811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Papovich+15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4725144"/>
            <a:ext cx="2102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Ownsworth+15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5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3"/>
          <p:cNvSpPr txBox="1">
            <a:spLocks noChangeArrowheads="1"/>
          </p:cNvSpPr>
          <p:nvPr/>
        </p:nvSpPr>
        <p:spPr bwMode="auto">
          <a:xfrm>
            <a:off x="1006475" y="276225"/>
            <a:ext cx="7416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483" tIns="39241" rIns="78483" bIns="3924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 sz="2700"/>
              <a:t>The star formation rates as a function of stellar mass</a:t>
            </a:r>
          </a:p>
        </p:txBody>
      </p:sp>
      <p:pic>
        <p:nvPicPr>
          <p:cNvPr id="8" name="Picture 1" descr="Screen Shot 2014-07-07 at 11.42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034870" cy="288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3933056"/>
            <a:ext cx="1782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Ownsworth+14</a:t>
            </a:r>
            <a:endParaRPr lang="en-US" sz="2000" dirty="0"/>
          </a:p>
        </p:txBody>
      </p:sp>
      <p:pic>
        <p:nvPicPr>
          <p:cNvPr id="3" name="Picture 2" descr="Screen Shot 2015-09-02 at 08.29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08720"/>
            <a:ext cx="3892801" cy="5301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56176" y="6396335"/>
            <a:ext cx="1811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Whitaker+15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Screen shot 2011-07-28 at 15.43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880320" cy="304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3" descr="Screen shot 2011-07-28 at 15.47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096344" cy="310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6"/>
          <p:cNvSpPr txBox="1">
            <a:spLocks noChangeArrowheads="1"/>
          </p:cNvSpPr>
          <p:nvPr/>
        </p:nvSpPr>
        <p:spPr bwMode="auto">
          <a:xfrm>
            <a:off x="3347864" y="0"/>
            <a:ext cx="2483354" cy="44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483" tIns="39241" rIns="78483" bIns="3924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 dirty="0"/>
              <a:t>Gas mass fractions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3573016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Mannucci+09</a:t>
            </a:r>
            <a:endParaRPr lang="en-US" sz="2000" dirty="0"/>
          </a:p>
        </p:txBody>
      </p:sp>
      <p:pic>
        <p:nvPicPr>
          <p:cNvPr id="3" name="Picture 2" descr="Screen Shot 2015-09-02 at 03.35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17032"/>
            <a:ext cx="4699124" cy="2968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08304" y="5301208"/>
            <a:ext cx="1635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Tacconi+13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3284984"/>
            <a:ext cx="1597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Conselice+13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3"/>
          <p:cNvSpPr txBox="1">
            <a:spLocks noChangeArrowheads="1"/>
          </p:cNvSpPr>
          <p:nvPr/>
        </p:nvSpPr>
        <p:spPr bwMode="auto">
          <a:xfrm>
            <a:off x="925513" y="249238"/>
            <a:ext cx="75057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483" tIns="39241" rIns="78483" bIns="3924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 sz="2700">
                <a:solidFill>
                  <a:srgbClr val="FFCC66"/>
                </a:solidFill>
              </a:rPr>
              <a:t>Do we have a consensus about how massive galaxies</a:t>
            </a:r>
          </a:p>
          <a:p>
            <a:r>
              <a:rPr lang="en-US" sz="2700">
                <a:solidFill>
                  <a:srgbClr val="FFCC66"/>
                </a:solidFill>
              </a:rPr>
              <a:t>                    form at 1.5 &lt; z &lt; 3?</a:t>
            </a:r>
          </a:p>
        </p:txBody>
      </p:sp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360363" y="5295900"/>
            <a:ext cx="832008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483" tIns="39241" rIns="78483" bIns="3924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/>
              <a:t>Integrate: Mass added from SF ~ Mass added from major merging</a:t>
            </a:r>
          </a:p>
          <a:p>
            <a:r>
              <a:rPr lang="en-US"/>
              <a:t>However - gas mass fraction for log M &gt; 11 is less than 0.2</a:t>
            </a:r>
          </a:p>
        </p:txBody>
      </p:sp>
      <p:pic>
        <p:nvPicPr>
          <p:cNvPr id="45061" name="Picture 7" descr="Screen shot 2011-07-28 at 15.25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423988"/>
            <a:ext cx="44005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8" descr="Screen shot 2011-07-28 at 15.25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116138"/>
            <a:ext cx="562768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Box 9"/>
          <p:cNvSpPr txBox="1">
            <a:spLocks noChangeArrowheads="1"/>
          </p:cNvSpPr>
          <p:nvPr/>
        </p:nvSpPr>
        <p:spPr bwMode="auto">
          <a:xfrm>
            <a:off x="5830888" y="1355725"/>
            <a:ext cx="28924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483" tIns="39241" rIns="78483" bIns="3924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/>
              <a:t>Stellar mass evolution</a:t>
            </a:r>
          </a:p>
        </p:txBody>
      </p:sp>
      <p:sp>
        <p:nvSpPr>
          <p:cNvPr id="45064" name="TextBox 10"/>
          <p:cNvSpPr txBox="1">
            <a:spLocks noChangeArrowheads="1"/>
          </p:cNvSpPr>
          <p:nvPr/>
        </p:nvSpPr>
        <p:spPr bwMode="auto">
          <a:xfrm>
            <a:off x="6207125" y="2116138"/>
            <a:ext cx="25701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483" tIns="39241" rIns="78483" bIns="3924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/>
              <a:t>Gas mass evolution</a:t>
            </a:r>
          </a:p>
        </p:txBody>
      </p:sp>
      <p:pic>
        <p:nvPicPr>
          <p:cNvPr id="45065" name="Picture 11" descr="Screen shot 2011-07-28 at 15.26.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2944813"/>
            <a:ext cx="1897062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TextBox 12"/>
          <p:cNvSpPr txBox="1">
            <a:spLocks noChangeArrowheads="1"/>
          </p:cNvSpPr>
          <p:nvPr/>
        </p:nvSpPr>
        <p:spPr bwMode="auto">
          <a:xfrm>
            <a:off x="3943350" y="3014663"/>
            <a:ext cx="25828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483" tIns="39241" rIns="78483" bIns="3924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/>
              <a:t>Observed condition</a:t>
            </a:r>
          </a:p>
        </p:txBody>
      </p:sp>
      <p:pic>
        <p:nvPicPr>
          <p:cNvPr id="45067" name="Picture 13" descr="Screen shot 2011-07-28 at 15.26.5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4259263"/>
            <a:ext cx="63182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8" name="TextBox 14"/>
          <p:cNvSpPr txBox="1">
            <a:spLocks noChangeArrowheads="1"/>
          </p:cNvSpPr>
          <p:nvPr/>
        </p:nvSpPr>
        <p:spPr bwMode="auto">
          <a:xfrm>
            <a:off x="7024688" y="4051300"/>
            <a:ext cx="16843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483" tIns="39241" rIns="78483" bIns="3924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/>
              <a:t>Amount of</a:t>
            </a:r>
          </a:p>
          <a:p>
            <a:r>
              <a:rPr lang="en-US"/>
              <a:t>gas accreted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/>
          <p:cNvSpPr txBox="1">
            <a:spLocks noChangeArrowheads="1"/>
          </p:cNvSpPr>
          <p:nvPr/>
        </p:nvSpPr>
        <p:spPr bwMode="auto">
          <a:xfrm>
            <a:off x="674688" y="387350"/>
            <a:ext cx="8186737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483" tIns="39241" rIns="78483" bIns="3924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>
                <a:solidFill>
                  <a:srgbClr val="FFCC66"/>
                </a:solidFill>
              </a:rPr>
              <a:t>The amount of gas added from accretion (or </a:t>
            </a:r>
            <a:r>
              <a:rPr lang="en-US" u="sng">
                <a:solidFill>
                  <a:srgbClr val="FFCC66"/>
                </a:solidFill>
              </a:rPr>
              <a:t>very</a:t>
            </a:r>
            <a:r>
              <a:rPr lang="en-US">
                <a:solidFill>
                  <a:srgbClr val="FFCC66"/>
                </a:solidFill>
              </a:rPr>
              <a:t> minor mergers)</a:t>
            </a:r>
          </a:p>
        </p:txBody>
      </p:sp>
      <p:pic>
        <p:nvPicPr>
          <p:cNvPr id="47106" name="Picture 2" descr="Screen shot 2011-07-28 at 15.26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1285875"/>
            <a:ext cx="63182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 descr="Screen shot 2011-07-28 at 15.32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2116138"/>
            <a:ext cx="651668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 descr="Screen shot 2011-07-28 at 15.34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327525"/>
            <a:ext cx="2578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8"/>
          <p:cNvSpPr txBox="1">
            <a:spLocks noChangeArrowheads="1"/>
          </p:cNvSpPr>
          <p:nvPr/>
        </p:nvSpPr>
        <p:spPr bwMode="auto">
          <a:xfrm>
            <a:off x="4510088" y="3152775"/>
            <a:ext cx="3556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483" tIns="39241" rIns="78483" bIns="3924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/>
              <a:t>Over 1.5 &lt; z &lt; 3 (2.16 Gyr)</a:t>
            </a:r>
          </a:p>
        </p:txBody>
      </p:sp>
      <p:sp>
        <p:nvSpPr>
          <p:cNvPr id="47110" name="TextBox 9"/>
          <p:cNvSpPr txBox="1">
            <a:spLocks noChangeArrowheads="1"/>
          </p:cNvSpPr>
          <p:nvPr/>
        </p:nvSpPr>
        <p:spPr bwMode="auto">
          <a:xfrm>
            <a:off x="989013" y="5295900"/>
            <a:ext cx="34925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483" tIns="39241" rIns="78483" bIns="3924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/>
              <a:t>Results in accretion rate of </a:t>
            </a:r>
          </a:p>
        </p:txBody>
      </p:sp>
      <p:sp>
        <p:nvSpPr>
          <p:cNvPr id="47111" name="TextBox 10"/>
          <p:cNvSpPr txBox="1">
            <a:spLocks noChangeArrowheads="1"/>
          </p:cNvSpPr>
          <p:nvPr/>
        </p:nvSpPr>
        <p:spPr bwMode="auto">
          <a:xfrm>
            <a:off x="3881438" y="4327525"/>
            <a:ext cx="4113212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483" tIns="39241" rIns="78483" bIns="3924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/>
              <a:t>Average amount of gas accreted</a:t>
            </a:r>
          </a:p>
        </p:txBody>
      </p:sp>
      <p:pic>
        <p:nvPicPr>
          <p:cNvPr id="47112" name="Picture 11" descr="Screen shot 2012-07-25 at 18.51.3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5157788"/>
            <a:ext cx="406082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12" descr="Screen shot 2012-07-25 at 18.52.1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3221038"/>
            <a:ext cx="29686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Screen Shot 2013-12-17 at 08.58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066800"/>
            <a:ext cx="67183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611560" y="404664"/>
            <a:ext cx="809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 dirty="0"/>
              <a:t>Gas accretion rate history for massive </a:t>
            </a:r>
            <a:r>
              <a:rPr lang="en-US" dirty="0" smtClean="0"/>
              <a:t>systems over cosmic time</a:t>
            </a:r>
            <a:endParaRPr lang="en-US" dirty="0"/>
          </a:p>
        </p:txBody>
      </p:sp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611188" y="6021388"/>
            <a:ext cx="17826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 sz="2000" dirty="0" smtClean="0"/>
              <a:t>Ownsworth+14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85800" y="990601"/>
            <a:ext cx="2716213" cy="347663"/>
            <a:chOff x="230" y="325"/>
            <a:chExt cx="1711" cy="219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230" y="325"/>
              <a:ext cx="1305" cy="215"/>
            </a:xfrm>
            <a:prstGeom prst="roundRect">
              <a:avLst>
                <a:gd name="adj" fmla="val 46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30" y="325"/>
              <a:ext cx="1711" cy="219"/>
              <a:chOff x="230" y="325"/>
              <a:chExt cx="1711" cy="219"/>
            </a:xfrm>
          </p:grpSpPr>
          <p:sp>
            <p:nvSpPr>
              <p:cNvPr id="7" name="AutoShape 5"/>
              <p:cNvSpPr>
                <a:spLocks noChangeArrowheads="1"/>
              </p:cNvSpPr>
              <p:nvPr/>
            </p:nvSpPr>
            <p:spPr bwMode="auto">
              <a:xfrm>
                <a:off x="230" y="325"/>
                <a:ext cx="1711" cy="214"/>
              </a:xfrm>
              <a:prstGeom prst="roundRect">
                <a:avLst>
                  <a:gd name="adj" fmla="val 46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6"/>
              <p:cNvGrpSpPr>
                <a:grpSpLocks/>
              </p:cNvGrpSpPr>
              <p:nvPr/>
            </p:nvGrpSpPr>
            <p:grpSpPr bwMode="auto">
              <a:xfrm>
                <a:off x="230" y="325"/>
                <a:ext cx="1711" cy="219"/>
                <a:chOff x="230" y="325"/>
                <a:chExt cx="1711" cy="219"/>
              </a:xfrm>
            </p:grpSpPr>
            <p:sp>
              <p:nvSpPr>
                <p:cNvPr id="9" name="AutoShape 7"/>
                <p:cNvSpPr>
                  <a:spLocks noChangeArrowheads="1"/>
                </p:cNvSpPr>
                <p:nvPr/>
              </p:nvSpPr>
              <p:spPr bwMode="auto">
                <a:xfrm>
                  <a:off x="230" y="325"/>
                  <a:ext cx="1711" cy="214"/>
                </a:xfrm>
                <a:prstGeom prst="roundRect">
                  <a:avLst>
                    <a:gd name="adj" fmla="val 46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" name="AutoShape 8"/>
                <p:cNvSpPr>
                  <a:spLocks noChangeArrowheads="1"/>
                </p:cNvSpPr>
                <p:nvPr/>
              </p:nvSpPr>
              <p:spPr bwMode="auto">
                <a:xfrm>
                  <a:off x="230" y="325"/>
                  <a:ext cx="0" cy="219"/>
                </a:xfrm>
                <a:prstGeom prst="roundRect">
                  <a:avLst>
                    <a:gd name="adj" fmla="val 46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2813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Times New Roman" charset="0"/>
                    <a:buNone/>
                    <a:tabLst>
                      <a:tab pos="0" algn="l"/>
                      <a:tab pos="457200" algn="l"/>
                      <a:tab pos="912813" algn="l"/>
                      <a:tab pos="1371600" algn="l"/>
                      <a:tab pos="1828800" algn="l"/>
                      <a:tab pos="2286000" algn="l"/>
                      <a:tab pos="2741613" algn="l"/>
                      <a:tab pos="3200400" algn="l"/>
                      <a:tab pos="3657600" algn="l"/>
                      <a:tab pos="4114800" algn="l"/>
                      <a:tab pos="4570413" algn="l"/>
                      <a:tab pos="5029200" algn="l"/>
                      <a:tab pos="5486400" algn="l"/>
                      <a:tab pos="5942013" algn="l"/>
                      <a:tab pos="6399213" algn="l"/>
                      <a:tab pos="6858000" algn="l"/>
                      <a:tab pos="7315200" algn="l"/>
                      <a:tab pos="7770813" algn="l"/>
                      <a:tab pos="8228013" algn="l"/>
                      <a:tab pos="8686800" algn="l"/>
                      <a:tab pos="9144000" algn="l"/>
                    </a:tabLst>
                  </a:pPr>
                  <a:endParaRPr lang="en-GB" sz="2400" dirty="0">
                    <a:solidFill>
                      <a:srgbClr val="FF00FF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914400" y="2514600"/>
            <a:ext cx="5467350" cy="485775"/>
            <a:chOff x="396" y="1756"/>
            <a:chExt cx="3444" cy="306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396" y="1756"/>
              <a:ext cx="3235" cy="143"/>
            </a:xfrm>
            <a:prstGeom prst="roundRect">
              <a:avLst>
                <a:gd name="adj" fmla="val 70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396" y="1756"/>
              <a:ext cx="3444" cy="306"/>
              <a:chOff x="396" y="1756"/>
              <a:chExt cx="3444" cy="306"/>
            </a:xfrm>
          </p:grpSpPr>
          <p:sp>
            <p:nvSpPr>
              <p:cNvPr id="14" name="AutoShape 12"/>
              <p:cNvSpPr>
                <a:spLocks noChangeArrowheads="1"/>
              </p:cNvSpPr>
              <p:nvPr/>
            </p:nvSpPr>
            <p:spPr bwMode="auto">
              <a:xfrm>
                <a:off x="396" y="1756"/>
                <a:ext cx="3444" cy="153"/>
              </a:xfrm>
              <a:prstGeom prst="roundRect">
                <a:avLst>
                  <a:gd name="adj" fmla="val 65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" name="Group 13"/>
              <p:cNvGrpSpPr>
                <a:grpSpLocks/>
              </p:cNvGrpSpPr>
              <p:nvPr/>
            </p:nvGrpSpPr>
            <p:grpSpPr bwMode="auto">
              <a:xfrm>
                <a:off x="396" y="1756"/>
                <a:ext cx="3444" cy="306"/>
                <a:chOff x="396" y="1756"/>
                <a:chExt cx="3444" cy="306"/>
              </a:xfrm>
            </p:grpSpPr>
            <p:sp>
              <p:nvSpPr>
                <p:cNvPr id="16" name="AutoShape 14"/>
                <p:cNvSpPr>
                  <a:spLocks noChangeArrowheads="1"/>
                </p:cNvSpPr>
                <p:nvPr/>
              </p:nvSpPr>
              <p:spPr bwMode="auto">
                <a:xfrm>
                  <a:off x="396" y="1756"/>
                  <a:ext cx="3444" cy="153"/>
                </a:xfrm>
                <a:prstGeom prst="roundRect">
                  <a:avLst>
                    <a:gd name="adj" fmla="val 65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AutoShape 15"/>
                <p:cNvSpPr>
                  <a:spLocks noChangeArrowheads="1"/>
                </p:cNvSpPr>
                <p:nvPr/>
              </p:nvSpPr>
              <p:spPr bwMode="auto">
                <a:xfrm>
                  <a:off x="396" y="1756"/>
                  <a:ext cx="2171" cy="306"/>
                </a:xfrm>
                <a:prstGeom prst="roundRect">
                  <a:avLst>
                    <a:gd name="adj" fmla="val 65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2813">
                    <a:lnSpc>
                      <a:spcPct val="93000"/>
                    </a:lnSpc>
                    <a:buClr>
                      <a:srgbClr val="000000"/>
                    </a:buClr>
                    <a:buSzPct val="66000"/>
                    <a:buFont typeface="Times New Roman" charset="0"/>
                    <a:buNone/>
                    <a:tabLst>
                      <a:tab pos="0" algn="l"/>
                      <a:tab pos="457200" algn="l"/>
                      <a:tab pos="912813" algn="l"/>
                      <a:tab pos="1371600" algn="l"/>
                      <a:tab pos="1828800" algn="l"/>
                      <a:tab pos="2286000" algn="l"/>
                      <a:tab pos="2741613" algn="l"/>
                      <a:tab pos="3200400" algn="l"/>
                      <a:tab pos="3657600" algn="l"/>
                      <a:tab pos="4114800" algn="l"/>
                      <a:tab pos="4570413" algn="l"/>
                      <a:tab pos="5029200" algn="l"/>
                      <a:tab pos="5486400" algn="l"/>
                      <a:tab pos="5942013" algn="l"/>
                      <a:tab pos="6399213" algn="l"/>
                      <a:tab pos="6858000" algn="l"/>
                      <a:tab pos="7315200" algn="l"/>
                      <a:tab pos="7770813" algn="l"/>
                      <a:tab pos="8228013" algn="l"/>
                      <a:tab pos="8686800" algn="l"/>
                      <a:tab pos="9144000" algn="l"/>
                    </a:tabLst>
                  </a:pPr>
                  <a:r>
                    <a:rPr lang="en-GB" sz="1700" dirty="0">
                      <a:latin typeface="Times" charset="0"/>
                      <a:ea typeface="ＭＳ Ｐゴシック" charset="0"/>
                    </a:rPr>
                    <a:t>Hubble types are the z = 0 final state of </a:t>
                  </a:r>
                </a:p>
                <a:p>
                  <a:pPr defTabSz="912813">
                    <a:lnSpc>
                      <a:spcPct val="93000"/>
                    </a:lnSpc>
                    <a:buClr>
                      <a:srgbClr val="000000"/>
                    </a:buClr>
                    <a:buSzPct val="66000"/>
                    <a:buFont typeface="Times New Roman" charset="0"/>
                    <a:buNone/>
                    <a:tabLst>
                      <a:tab pos="0" algn="l"/>
                      <a:tab pos="457200" algn="l"/>
                      <a:tab pos="912813" algn="l"/>
                      <a:tab pos="1371600" algn="l"/>
                      <a:tab pos="1828800" algn="l"/>
                      <a:tab pos="2286000" algn="l"/>
                      <a:tab pos="2741613" algn="l"/>
                      <a:tab pos="3200400" algn="l"/>
                      <a:tab pos="3657600" algn="l"/>
                      <a:tab pos="4114800" algn="l"/>
                      <a:tab pos="4570413" algn="l"/>
                      <a:tab pos="5029200" algn="l"/>
                      <a:tab pos="5486400" algn="l"/>
                      <a:tab pos="5942013" algn="l"/>
                      <a:tab pos="6399213" algn="l"/>
                      <a:tab pos="6858000" algn="l"/>
                      <a:tab pos="7315200" algn="l"/>
                      <a:tab pos="7770813" algn="l"/>
                      <a:tab pos="8228013" algn="l"/>
                      <a:tab pos="8686800" algn="l"/>
                      <a:tab pos="9144000" algn="l"/>
                    </a:tabLst>
                  </a:pPr>
                  <a:r>
                    <a:rPr lang="en-GB" sz="1700" dirty="0">
                      <a:latin typeface="Times" charset="0"/>
                      <a:ea typeface="ＭＳ Ｐゴシック" charset="0"/>
                    </a:rPr>
                    <a:t>       bright galaxy evolution</a:t>
                  </a:r>
                </a:p>
              </p:txBody>
            </p:sp>
          </p:grpSp>
        </p:grpSp>
      </p:grpSp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1690687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77072"/>
            <a:ext cx="1758950" cy="18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1088"/>
            <a:ext cx="1646237" cy="18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49080"/>
            <a:ext cx="1741488" cy="187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1143000" y="3505200"/>
            <a:ext cx="7931150" cy="608013"/>
            <a:chOff x="444" y="2168"/>
            <a:chExt cx="4997" cy="383"/>
          </a:xfrm>
        </p:grpSpPr>
        <p:sp>
          <p:nvSpPr>
            <p:cNvPr id="23" name="AutoShape 21"/>
            <p:cNvSpPr>
              <a:spLocks noChangeArrowheads="1"/>
            </p:cNvSpPr>
            <p:nvPr/>
          </p:nvSpPr>
          <p:spPr bwMode="auto">
            <a:xfrm>
              <a:off x="444" y="2168"/>
              <a:ext cx="4997" cy="383"/>
            </a:xfrm>
            <a:prstGeom prst="roundRect">
              <a:avLst>
                <a:gd name="adj" fmla="val 25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" name="Group 22"/>
            <p:cNvGrpSpPr>
              <a:grpSpLocks/>
            </p:cNvGrpSpPr>
            <p:nvPr/>
          </p:nvGrpSpPr>
          <p:grpSpPr bwMode="auto">
            <a:xfrm>
              <a:off x="444" y="2168"/>
              <a:ext cx="4576" cy="373"/>
              <a:chOff x="444" y="2168"/>
              <a:chExt cx="4576" cy="373"/>
            </a:xfrm>
          </p:grpSpPr>
          <p:sp>
            <p:nvSpPr>
              <p:cNvPr id="25" name="AutoShape 23"/>
              <p:cNvSpPr>
                <a:spLocks noChangeArrowheads="1"/>
              </p:cNvSpPr>
              <p:nvPr/>
            </p:nvSpPr>
            <p:spPr bwMode="auto">
              <a:xfrm>
                <a:off x="444" y="2168"/>
                <a:ext cx="4563" cy="371"/>
              </a:xfrm>
              <a:prstGeom prst="roundRect">
                <a:avLst>
                  <a:gd name="adj" fmla="val 26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" name="Group 24"/>
              <p:cNvGrpSpPr>
                <a:grpSpLocks/>
              </p:cNvGrpSpPr>
              <p:nvPr/>
            </p:nvGrpSpPr>
            <p:grpSpPr bwMode="auto">
              <a:xfrm>
                <a:off x="444" y="2168"/>
                <a:ext cx="4576" cy="373"/>
                <a:chOff x="444" y="2168"/>
                <a:chExt cx="4576" cy="373"/>
              </a:xfrm>
            </p:grpSpPr>
            <p:sp>
              <p:nvSpPr>
                <p:cNvPr id="27" name="AutoShape 25"/>
                <p:cNvSpPr>
                  <a:spLocks noChangeArrowheads="1"/>
                </p:cNvSpPr>
                <p:nvPr/>
              </p:nvSpPr>
              <p:spPr bwMode="auto">
                <a:xfrm>
                  <a:off x="444" y="2168"/>
                  <a:ext cx="4563" cy="371"/>
                </a:xfrm>
                <a:prstGeom prst="roundRect">
                  <a:avLst>
                    <a:gd name="adj" fmla="val 269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AutoShape 26"/>
                <p:cNvSpPr>
                  <a:spLocks noChangeArrowheads="1"/>
                </p:cNvSpPr>
                <p:nvPr/>
              </p:nvSpPr>
              <p:spPr bwMode="auto">
                <a:xfrm>
                  <a:off x="444" y="2168"/>
                  <a:ext cx="4576" cy="373"/>
                </a:xfrm>
                <a:prstGeom prst="roundRect">
                  <a:avLst>
                    <a:gd name="adj" fmla="val 269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2813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Times New Roman" charset="0"/>
                    <a:buNone/>
                    <a:tabLst>
                      <a:tab pos="0" algn="l"/>
                      <a:tab pos="457200" algn="l"/>
                      <a:tab pos="912813" algn="l"/>
                      <a:tab pos="1371600" algn="l"/>
                      <a:tab pos="1828800" algn="l"/>
                      <a:tab pos="2286000" algn="l"/>
                      <a:tab pos="2741613" algn="l"/>
                      <a:tab pos="3200400" algn="l"/>
                      <a:tab pos="3657600" algn="l"/>
                      <a:tab pos="4114800" algn="l"/>
                      <a:tab pos="4570413" algn="l"/>
                      <a:tab pos="5029200" algn="l"/>
                      <a:tab pos="5486400" algn="l"/>
                      <a:tab pos="5942013" algn="l"/>
                      <a:tab pos="6399213" algn="l"/>
                      <a:tab pos="6858000" algn="l"/>
                      <a:tab pos="7315200" algn="l"/>
                      <a:tab pos="7770813" algn="l"/>
                      <a:tab pos="8228013" algn="l"/>
                      <a:tab pos="8686800" algn="l"/>
                      <a:tab pos="9144000" algn="l"/>
                    </a:tabLst>
                  </a:pPr>
                  <a:r>
                    <a:rPr lang="en-GB" sz="2000">
                      <a:latin typeface="Times" charset="0"/>
                      <a:ea typeface="ＭＳ Ｐゴシック" charset="0"/>
                    </a:rPr>
                    <a:t>Ellipticals have old stellar populations, spirals have both old and young</a:t>
                  </a:r>
                </a:p>
                <a:p>
                  <a:pPr defTabSz="912813">
                    <a:buClr>
                      <a:srgbClr val="000000"/>
                    </a:buClr>
                    <a:buSzPct val="45000"/>
                    <a:buFont typeface="Times New Roman" charset="0"/>
                    <a:buNone/>
                    <a:tabLst>
                      <a:tab pos="0" algn="l"/>
                      <a:tab pos="457200" algn="l"/>
                      <a:tab pos="912813" algn="l"/>
                      <a:tab pos="1371600" algn="l"/>
                      <a:tab pos="1828800" algn="l"/>
                      <a:tab pos="2286000" algn="l"/>
                      <a:tab pos="2741613" algn="l"/>
                      <a:tab pos="3200400" algn="l"/>
                      <a:tab pos="3657600" algn="l"/>
                      <a:tab pos="4114800" algn="l"/>
                      <a:tab pos="4570413" algn="l"/>
                      <a:tab pos="5029200" algn="l"/>
                      <a:tab pos="5486400" algn="l"/>
                      <a:tab pos="5942013" algn="l"/>
                      <a:tab pos="6399213" algn="l"/>
                      <a:tab pos="6858000" algn="l"/>
                      <a:tab pos="7315200" algn="l"/>
                      <a:tab pos="7770813" algn="l"/>
                      <a:tab pos="8228013" algn="l"/>
                      <a:tab pos="8686800" algn="l"/>
                      <a:tab pos="9144000" algn="l"/>
                    </a:tabLst>
                  </a:pPr>
                  <a:r>
                    <a:rPr lang="en-GB" sz="2000">
                      <a:latin typeface="Times" charset="0"/>
                      <a:ea typeface="ＭＳ Ｐゴシック" charset="0"/>
                    </a:rPr>
                    <a:t>            components while irregulars are dominated by young stars</a:t>
                  </a:r>
                </a:p>
              </p:txBody>
            </p:sp>
          </p:grpSp>
        </p:grpSp>
      </p:grpSp>
      <p:grpSp>
        <p:nvGrpSpPr>
          <p:cNvPr id="29" name="Group 27"/>
          <p:cNvGrpSpPr>
            <a:grpSpLocks/>
          </p:cNvGrpSpPr>
          <p:nvPr/>
        </p:nvGrpSpPr>
        <p:grpSpPr bwMode="auto">
          <a:xfrm>
            <a:off x="1684338" y="6403975"/>
            <a:ext cx="1095375" cy="342900"/>
            <a:chOff x="1061" y="4034"/>
            <a:chExt cx="691" cy="216"/>
          </a:xfrm>
        </p:grpSpPr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1061" y="4034"/>
              <a:ext cx="687" cy="215"/>
            </a:xfrm>
            <a:prstGeom prst="roundRect">
              <a:avLst>
                <a:gd name="adj" fmla="val 46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" name="Group 29"/>
            <p:cNvGrpSpPr>
              <a:grpSpLocks/>
            </p:cNvGrpSpPr>
            <p:nvPr/>
          </p:nvGrpSpPr>
          <p:grpSpPr bwMode="auto">
            <a:xfrm>
              <a:off x="1061" y="4034"/>
              <a:ext cx="691" cy="216"/>
              <a:chOff x="1061" y="4034"/>
              <a:chExt cx="691" cy="216"/>
            </a:xfrm>
          </p:grpSpPr>
          <p:sp>
            <p:nvSpPr>
              <p:cNvPr id="32" name="AutoShape 30"/>
              <p:cNvSpPr>
                <a:spLocks noChangeArrowheads="1"/>
              </p:cNvSpPr>
              <p:nvPr/>
            </p:nvSpPr>
            <p:spPr bwMode="auto">
              <a:xfrm>
                <a:off x="1061" y="4034"/>
                <a:ext cx="689" cy="214"/>
              </a:xfrm>
              <a:prstGeom prst="roundRect">
                <a:avLst>
                  <a:gd name="adj" fmla="val 46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" name="Group 31"/>
              <p:cNvGrpSpPr>
                <a:grpSpLocks/>
              </p:cNvGrpSpPr>
              <p:nvPr/>
            </p:nvGrpSpPr>
            <p:grpSpPr bwMode="auto">
              <a:xfrm>
                <a:off x="1061" y="4034"/>
                <a:ext cx="691" cy="216"/>
                <a:chOff x="1061" y="4034"/>
                <a:chExt cx="691" cy="216"/>
              </a:xfrm>
            </p:grpSpPr>
            <p:sp>
              <p:nvSpPr>
                <p:cNvPr id="34" name="AutoShape 32"/>
                <p:cNvSpPr>
                  <a:spLocks noChangeArrowheads="1"/>
                </p:cNvSpPr>
                <p:nvPr/>
              </p:nvSpPr>
              <p:spPr bwMode="auto">
                <a:xfrm>
                  <a:off x="1061" y="4034"/>
                  <a:ext cx="689" cy="214"/>
                </a:xfrm>
                <a:prstGeom prst="roundRect">
                  <a:avLst>
                    <a:gd name="adj" fmla="val 46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AutoShape 33"/>
                <p:cNvSpPr>
                  <a:spLocks noChangeArrowheads="1"/>
                </p:cNvSpPr>
                <p:nvPr/>
              </p:nvSpPr>
              <p:spPr bwMode="auto">
                <a:xfrm>
                  <a:off x="1061" y="4034"/>
                  <a:ext cx="691" cy="216"/>
                </a:xfrm>
                <a:prstGeom prst="roundRect">
                  <a:avLst>
                    <a:gd name="adj" fmla="val 46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2813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Times New Roman" charset="0"/>
                    <a:buNone/>
                    <a:tabLst>
                      <a:tab pos="0" algn="l"/>
                      <a:tab pos="457200" algn="l"/>
                      <a:tab pos="912813" algn="l"/>
                      <a:tab pos="1371600" algn="l"/>
                      <a:tab pos="1828800" algn="l"/>
                      <a:tab pos="2286000" algn="l"/>
                      <a:tab pos="2741613" algn="l"/>
                      <a:tab pos="3200400" algn="l"/>
                      <a:tab pos="3657600" algn="l"/>
                      <a:tab pos="4114800" algn="l"/>
                      <a:tab pos="4570413" algn="l"/>
                      <a:tab pos="5029200" algn="l"/>
                      <a:tab pos="5486400" algn="l"/>
                      <a:tab pos="5942013" algn="l"/>
                      <a:tab pos="6399213" algn="l"/>
                      <a:tab pos="6858000" algn="l"/>
                      <a:tab pos="7315200" algn="l"/>
                      <a:tab pos="7770813" algn="l"/>
                      <a:tab pos="8228013" algn="l"/>
                      <a:tab pos="8686800" algn="l"/>
                      <a:tab pos="9144000" algn="l"/>
                    </a:tabLst>
                  </a:pPr>
                  <a:r>
                    <a:rPr lang="en-GB"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rPr>
                    <a:t>Old stars</a:t>
                  </a:r>
                </a:p>
              </p:txBody>
            </p:sp>
          </p:grpSp>
        </p:grpSp>
      </p:grpSp>
      <p:grpSp>
        <p:nvGrpSpPr>
          <p:cNvPr id="36" name="Group 34"/>
          <p:cNvGrpSpPr>
            <a:grpSpLocks/>
          </p:cNvGrpSpPr>
          <p:nvPr/>
        </p:nvGrpSpPr>
        <p:grpSpPr bwMode="auto">
          <a:xfrm>
            <a:off x="6403975" y="6484938"/>
            <a:ext cx="1468438" cy="342900"/>
            <a:chOff x="4034" y="4085"/>
            <a:chExt cx="925" cy="216"/>
          </a:xfrm>
        </p:grpSpPr>
        <p:sp>
          <p:nvSpPr>
            <p:cNvPr id="37" name="AutoShape 35"/>
            <p:cNvSpPr>
              <a:spLocks noChangeArrowheads="1"/>
            </p:cNvSpPr>
            <p:nvPr/>
          </p:nvSpPr>
          <p:spPr bwMode="auto">
            <a:xfrm>
              <a:off x="4034" y="4085"/>
              <a:ext cx="922" cy="215"/>
            </a:xfrm>
            <a:prstGeom prst="roundRect">
              <a:avLst>
                <a:gd name="adj" fmla="val 46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" name="Group 36"/>
            <p:cNvGrpSpPr>
              <a:grpSpLocks/>
            </p:cNvGrpSpPr>
            <p:nvPr/>
          </p:nvGrpSpPr>
          <p:grpSpPr bwMode="auto">
            <a:xfrm>
              <a:off x="4034" y="4085"/>
              <a:ext cx="925" cy="216"/>
              <a:chOff x="4034" y="4085"/>
              <a:chExt cx="925" cy="216"/>
            </a:xfrm>
          </p:grpSpPr>
          <p:sp>
            <p:nvSpPr>
              <p:cNvPr id="39" name="AutoShape 37"/>
              <p:cNvSpPr>
                <a:spLocks noChangeArrowheads="1"/>
              </p:cNvSpPr>
              <p:nvPr/>
            </p:nvSpPr>
            <p:spPr bwMode="auto">
              <a:xfrm>
                <a:off x="4034" y="4085"/>
                <a:ext cx="924" cy="214"/>
              </a:xfrm>
              <a:prstGeom prst="roundRect">
                <a:avLst>
                  <a:gd name="adj" fmla="val 46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" name="Group 38"/>
              <p:cNvGrpSpPr>
                <a:grpSpLocks/>
              </p:cNvGrpSpPr>
              <p:nvPr/>
            </p:nvGrpSpPr>
            <p:grpSpPr bwMode="auto">
              <a:xfrm>
                <a:off x="4034" y="4085"/>
                <a:ext cx="925" cy="216"/>
                <a:chOff x="4034" y="4085"/>
                <a:chExt cx="925" cy="216"/>
              </a:xfrm>
            </p:grpSpPr>
            <p:sp>
              <p:nvSpPr>
                <p:cNvPr id="41" name="AutoShape 39"/>
                <p:cNvSpPr>
                  <a:spLocks noChangeArrowheads="1"/>
                </p:cNvSpPr>
                <p:nvPr/>
              </p:nvSpPr>
              <p:spPr bwMode="auto">
                <a:xfrm>
                  <a:off x="4034" y="4085"/>
                  <a:ext cx="924" cy="214"/>
                </a:xfrm>
                <a:prstGeom prst="roundRect">
                  <a:avLst>
                    <a:gd name="adj" fmla="val 46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AutoShape 40"/>
                <p:cNvSpPr>
                  <a:spLocks noChangeArrowheads="1"/>
                </p:cNvSpPr>
                <p:nvPr/>
              </p:nvSpPr>
              <p:spPr bwMode="auto">
                <a:xfrm>
                  <a:off x="4034" y="4085"/>
                  <a:ext cx="925" cy="216"/>
                </a:xfrm>
                <a:prstGeom prst="roundRect">
                  <a:avLst>
                    <a:gd name="adj" fmla="val 46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2813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Times New Roman" charset="0"/>
                    <a:buNone/>
                    <a:tabLst>
                      <a:tab pos="0" algn="l"/>
                      <a:tab pos="457200" algn="l"/>
                      <a:tab pos="912813" algn="l"/>
                      <a:tab pos="1371600" algn="l"/>
                      <a:tab pos="1828800" algn="l"/>
                      <a:tab pos="2286000" algn="l"/>
                      <a:tab pos="2741613" algn="l"/>
                      <a:tab pos="3200400" algn="l"/>
                      <a:tab pos="3657600" algn="l"/>
                      <a:tab pos="4114800" algn="l"/>
                      <a:tab pos="4570413" algn="l"/>
                      <a:tab pos="5029200" algn="l"/>
                      <a:tab pos="5486400" algn="l"/>
                      <a:tab pos="5942013" algn="l"/>
                      <a:tab pos="6399213" algn="l"/>
                      <a:tab pos="6858000" algn="l"/>
                      <a:tab pos="7315200" algn="l"/>
                      <a:tab pos="7770813" algn="l"/>
                      <a:tab pos="8228013" algn="l"/>
                      <a:tab pos="8686800" algn="l"/>
                      <a:tab pos="9144000" algn="l"/>
                    </a:tabLst>
                  </a:pPr>
                  <a:r>
                    <a:rPr lang="en-GB" sz="2400" dirty="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rPr>
                    <a:t>Young stars</a:t>
                  </a:r>
                </a:p>
              </p:txBody>
            </p:sp>
          </p:grpSp>
        </p:grpSp>
      </p:grpSp>
      <p:sp>
        <p:nvSpPr>
          <p:cNvPr id="43" name="Line 41"/>
          <p:cNvSpPr>
            <a:spLocks noChangeShapeType="1"/>
          </p:cNvSpPr>
          <p:nvPr/>
        </p:nvSpPr>
        <p:spPr bwMode="auto">
          <a:xfrm>
            <a:off x="4429125" y="5207000"/>
            <a:ext cx="608013" cy="3175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" name="Group 42"/>
          <p:cNvGrpSpPr>
            <a:grpSpLocks/>
          </p:cNvGrpSpPr>
          <p:nvPr/>
        </p:nvGrpSpPr>
        <p:grpSpPr bwMode="auto">
          <a:xfrm>
            <a:off x="533400" y="1600200"/>
            <a:ext cx="3736975" cy="609600"/>
            <a:chOff x="211" y="759"/>
            <a:chExt cx="2354" cy="384"/>
          </a:xfrm>
        </p:grpSpPr>
        <p:sp>
          <p:nvSpPr>
            <p:cNvPr id="45" name="AutoShape 43"/>
            <p:cNvSpPr>
              <a:spLocks noChangeArrowheads="1"/>
            </p:cNvSpPr>
            <p:nvPr/>
          </p:nvSpPr>
          <p:spPr bwMode="auto">
            <a:xfrm>
              <a:off x="211" y="759"/>
              <a:ext cx="2354" cy="384"/>
            </a:xfrm>
            <a:prstGeom prst="roundRect">
              <a:avLst>
                <a:gd name="adj" fmla="val 25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" name="Group 44"/>
            <p:cNvGrpSpPr>
              <a:grpSpLocks/>
            </p:cNvGrpSpPr>
            <p:nvPr/>
          </p:nvGrpSpPr>
          <p:grpSpPr bwMode="auto">
            <a:xfrm>
              <a:off x="211" y="759"/>
              <a:ext cx="2170" cy="373"/>
              <a:chOff x="211" y="759"/>
              <a:chExt cx="2170" cy="373"/>
            </a:xfrm>
          </p:grpSpPr>
          <p:sp>
            <p:nvSpPr>
              <p:cNvPr id="47" name="AutoShape 45"/>
              <p:cNvSpPr>
                <a:spLocks noChangeArrowheads="1"/>
              </p:cNvSpPr>
              <p:nvPr/>
            </p:nvSpPr>
            <p:spPr bwMode="auto">
              <a:xfrm>
                <a:off x="211" y="759"/>
                <a:ext cx="2165" cy="371"/>
              </a:xfrm>
              <a:prstGeom prst="roundRect">
                <a:avLst>
                  <a:gd name="adj" fmla="val 26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" name="Group 46"/>
              <p:cNvGrpSpPr>
                <a:grpSpLocks/>
              </p:cNvGrpSpPr>
              <p:nvPr/>
            </p:nvGrpSpPr>
            <p:grpSpPr bwMode="auto">
              <a:xfrm>
                <a:off x="211" y="759"/>
                <a:ext cx="2170" cy="373"/>
                <a:chOff x="211" y="759"/>
                <a:chExt cx="2170" cy="373"/>
              </a:xfrm>
            </p:grpSpPr>
            <p:sp>
              <p:nvSpPr>
                <p:cNvPr id="49" name="AutoShape 47"/>
                <p:cNvSpPr>
                  <a:spLocks noChangeArrowheads="1"/>
                </p:cNvSpPr>
                <p:nvPr/>
              </p:nvSpPr>
              <p:spPr bwMode="auto">
                <a:xfrm>
                  <a:off x="211" y="759"/>
                  <a:ext cx="2165" cy="371"/>
                </a:xfrm>
                <a:prstGeom prst="roundRect">
                  <a:avLst>
                    <a:gd name="adj" fmla="val 269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AutoShape 48"/>
                <p:cNvSpPr>
                  <a:spLocks noChangeArrowheads="1"/>
                </p:cNvSpPr>
                <p:nvPr/>
              </p:nvSpPr>
              <p:spPr bwMode="auto">
                <a:xfrm>
                  <a:off x="211" y="759"/>
                  <a:ext cx="2170" cy="373"/>
                </a:xfrm>
                <a:prstGeom prst="roundRect">
                  <a:avLst>
                    <a:gd name="adj" fmla="val 269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2813">
                    <a:lnSpc>
                      <a:spcPct val="93000"/>
                    </a:lnSpc>
                    <a:buClr>
                      <a:srgbClr val="000000"/>
                    </a:buClr>
                    <a:buSzPct val="48000"/>
                    <a:buFont typeface="Times New Roman" charset="0"/>
                    <a:buNone/>
                    <a:tabLst>
                      <a:tab pos="0" algn="l"/>
                      <a:tab pos="457200" algn="l"/>
                      <a:tab pos="912813" algn="l"/>
                      <a:tab pos="1371600" algn="l"/>
                      <a:tab pos="1828800" algn="l"/>
                      <a:tab pos="2286000" algn="l"/>
                      <a:tab pos="2741613" algn="l"/>
                      <a:tab pos="3200400" algn="l"/>
                      <a:tab pos="3657600" algn="l"/>
                      <a:tab pos="4114800" algn="l"/>
                      <a:tab pos="4570413" algn="l"/>
                      <a:tab pos="5029200" algn="l"/>
                      <a:tab pos="5486400" algn="l"/>
                      <a:tab pos="5942013" algn="l"/>
                      <a:tab pos="6399213" algn="l"/>
                      <a:tab pos="6858000" algn="l"/>
                      <a:tab pos="7315200" algn="l"/>
                      <a:tab pos="7770813" algn="l"/>
                      <a:tab pos="8228013" algn="l"/>
                      <a:tab pos="8686800" algn="l"/>
                      <a:tab pos="9144000" algn="l"/>
                    </a:tabLst>
                  </a:pPr>
                  <a:r>
                    <a:rPr lang="en-GB" sz="2000">
                      <a:latin typeface="Times" charset="0"/>
                      <a:ea typeface="ＭＳ Ｐゴシック" charset="0"/>
                    </a:rPr>
                    <a:t>98% of all nearby bright galaxies </a:t>
                  </a:r>
                </a:p>
                <a:p>
                  <a:pPr defTabSz="912813">
                    <a:buClr>
                      <a:srgbClr val="000000"/>
                    </a:buClr>
                    <a:buSzPct val="48000"/>
                    <a:buFont typeface="Times New Roman" charset="0"/>
                    <a:buNone/>
                    <a:tabLst>
                      <a:tab pos="0" algn="l"/>
                      <a:tab pos="457200" algn="l"/>
                      <a:tab pos="912813" algn="l"/>
                      <a:tab pos="1371600" algn="l"/>
                      <a:tab pos="1828800" algn="l"/>
                      <a:tab pos="2286000" algn="l"/>
                      <a:tab pos="2741613" algn="l"/>
                      <a:tab pos="3200400" algn="l"/>
                      <a:tab pos="3657600" algn="l"/>
                      <a:tab pos="4114800" algn="l"/>
                      <a:tab pos="4570413" algn="l"/>
                      <a:tab pos="5029200" algn="l"/>
                      <a:tab pos="5486400" algn="l"/>
                      <a:tab pos="5942013" algn="l"/>
                      <a:tab pos="6399213" algn="l"/>
                      <a:tab pos="6858000" algn="l"/>
                      <a:tab pos="7315200" algn="l"/>
                      <a:tab pos="7770813" algn="l"/>
                      <a:tab pos="8228013" algn="l"/>
                      <a:tab pos="8686800" algn="l"/>
                      <a:tab pos="9144000" algn="l"/>
                    </a:tabLst>
                  </a:pPr>
                  <a:r>
                    <a:rPr lang="en-GB" sz="2000">
                      <a:latin typeface="Times" charset="0"/>
                      <a:ea typeface="ＭＳ Ｐゴシック" charset="0"/>
                    </a:rPr>
                    <a:t>can be placed into a Hubble type</a:t>
                  </a:r>
                </a:p>
              </p:txBody>
            </p:sp>
          </p:grpSp>
        </p:grpSp>
      </p:grpSp>
      <p:sp>
        <p:nvSpPr>
          <p:cNvPr id="51" name="AutoShape 49"/>
          <p:cNvSpPr>
            <a:spLocks noChangeArrowheads="1"/>
          </p:cNvSpPr>
          <p:nvPr/>
        </p:nvSpPr>
        <p:spPr bwMode="auto">
          <a:xfrm>
            <a:off x="381000" y="1524000"/>
            <a:ext cx="3795713" cy="704850"/>
          </a:xfrm>
          <a:prstGeom prst="roundRect">
            <a:avLst>
              <a:gd name="adj" fmla="val 222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" name="Picture 50" descr="galaxy_formation_s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4038600" cy="310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Box 51"/>
          <p:cNvSpPr txBox="1">
            <a:spLocks noChangeArrowheads="1"/>
          </p:cNvSpPr>
          <p:nvPr/>
        </p:nvSpPr>
        <p:spPr bwMode="auto">
          <a:xfrm>
            <a:off x="539552" y="6309320"/>
            <a:ext cx="3703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charset="0"/>
                <a:ea typeface="ＭＳ Ｐゴシック" charset="0"/>
              </a:rPr>
              <a:t>No/little cold gas or star formation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5508104" y="6237312"/>
            <a:ext cx="3414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charset="0"/>
                <a:ea typeface="ＭＳ Ｐゴシック" charset="0"/>
              </a:rPr>
              <a:t>Cooling gas with star formation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1520" y="260648"/>
            <a:ext cx="4865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Galaxy structure: Galaxy </a:t>
            </a:r>
            <a:r>
              <a:rPr lang="en-US" dirty="0" smtClean="0"/>
              <a:t>morphology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043608" y="908720"/>
            <a:ext cx="2073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Local Universe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45974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Screen Shot 2013-12-17 at 08.58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400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2051720" y="404664"/>
            <a:ext cx="55349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 dirty="0" smtClean="0"/>
              <a:t>Can determine the  </a:t>
            </a:r>
            <a:r>
              <a:rPr lang="en-US" dirty="0"/>
              <a:t>relative contributions to </a:t>
            </a:r>
          </a:p>
          <a:p>
            <a:r>
              <a:rPr lang="en-US" dirty="0"/>
              <a:t>     massive galaxy formation from z =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608" y="5733256"/>
            <a:ext cx="758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Mergers only  ~50% of formation of stellar mass since z ~3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02 at 08.32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0"/>
            <a:ext cx="9144000" cy="4679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404664"/>
            <a:ext cx="3433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Bulges and disks at high-z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91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9-01 at 11.20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4015332" cy="3024336"/>
          </a:xfrm>
          <a:prstGeom prst="rect">
            <a:avLst/>
          </a:prstGeom>
        </p:spPr>
      </p:pic>
      <p:pic>
        <p:nvPicPr>
          <p:cNvPr id="5" name="Picture 4" descr="Screen Shot 2015-09-01 at 11.20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6672"/>
            <a:ext cx="3959452" cy="29616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23581"/>
            <a:ext cx="5860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component galaxy evolution at 1 &lt; z  &lt; 3</a:t>
            </a:r>
            <a:endParaRPr lang="en-US" dirty="0"/>
          </a:p>
        </p:txBody>
      </p:sp>
      <p:pic>
        <p:nvPicPr>
          <p:cNvPr id="2" name="Picture 1" descr="Screen Shot 2015-09-02 at 03.52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45024"/>
            <a:ext cx="7380312" cy="24893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5896" y="6237312"/>
            <a:ext cx="1400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Bruce+12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1700808"/>
            <a:ext cx="2297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Margalef-Bentabol+15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47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02 at 05.11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529948" cy="3874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476672"/>
            <a:ext cx="5543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does structure drive galaxy assembly?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949280"/>
            <a:ext cx="7769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Peculiars dominate the fraction of high </a:t>
            </a:r>
            <a:r>
              <a:rPr lang="en-US" dirty="0" err="1" smtClean="0"/>
              <a:t>sSFR</a:t>
            </a:r>
            <a:r>
              <a:rPr lang="en-US" dirty="0" smtClean="0"/>
              <a:t> systems at z &gt;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5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02 at 04.00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5832648" cy="32520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0192" y="620688"/>
            <a:ext cx="2710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Quenching and structure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t z~2</a:t>
            </a:r>
            <a:endParaRPr lang="en-US" sz="2000" dirty="0"/>
          </a:p>
        </p:txBody>
      </p:sp>
      <p:pic>
        <p:nvPicPr>
          <p:cNvPr id="4" name="Picture 3" descr="Screen Shot 2015-09-02 at 04.06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73016"/>
            <a:ext cx="4760214" cy="3056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6176" y="2996952"/>
            <a:ext cx="1540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Mortlock+15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6021288"/>
            <a:ext cx="1178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Bell+12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959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02 at 05.53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8" y="1412776"/>
            <a:ext cx="4947588" cy="3312368"/>
          </a:xfrm>
          <a:prstGeom prst="rect">
            <a:avLst/>
          </a:prstGeom>
        </p:spPr>
      </p:pic>
      <p:pic>
        <p:nvPicPr>
          <p:cNvPr id="3" name="Picture 2" descr="Screen Shot 2015-09-02 at 05.54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96752"/>
            <a:ext cx="3961364" cy="3687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476672"/>
            <a:ext cx="4172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Relation to surface mass density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5301208"/>
            <a:ext cx="1366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Barro+13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16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02 at 04.13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20688"/>
            <a:ext cx="5904656" cy="5579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6237312"/>
            <a:ext cx="155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Simmons+15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32131"/>
            <a:ext cx="3144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Bars in galaxies at z &lt;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00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02 at 05.32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3393823" cy="5517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6309320"/>
            <a:ext cx="4136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Illustris</a:t>
            </a:r>
            <a:r>
              <a:rPr lang="en-US" dirty="0" smtClean="0"/>
              <a:t> simulation (Snyder+15)</a:t>
            </a:r>
            <a:endParaRPr lang="en-US" dirty="0"/>
          </a:p>
        </p:txBody>
      </p:sp>
      <p:pic>
        <p:nvPicPr>
          <p:cNvPr id="4" name="Picture 3" descr="Screen Shot 2015-09-02 at 05.40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080" y="476672"/>
            <a:ext cx="4927920" cy="3683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4797152"/>
            <a:ext cx="3903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almost match distribution</a:t>
            </a:r>
          </a:p>
          <a:p>
            <a:r>
              <a:rPr lang="en-US" dirty="0" smtClean="0"/>
              <a:t>Seen in real galaxies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5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02 at 03.58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30" y="1196752"/>
            <a:ext cx="926853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3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creen Shot 2014-06-18 at 09.35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97033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27088" y="188913"/>
            <a:ext cx="7699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 dirty="0"/>
              <a:t>     End product of galaxy formation highly regulated and </a:t>
            </a:r>
          </a:p>
          <a:p>
            <a:r>
              <a:rPr lang="en-US" dirty="0"/>
              <a:t>dependent on stellar mass for reasons that are not understood</a:t>
            </a:r>
          </a:p>
        </p:txBody>
      </p:sp>
      <p:pic>
        <p:nvPicPr>
          <p:cNvPr id="7" name="Picture 6" descr="Screen Shot 2015-09-01 at 14.36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0768"/>
            <a:ext cx="4255553" cy="4248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0072" y="5805264"/>
            <a:ext cx="3110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Kelvin+ </a:t>
            </a:r>
            <a:r>
              <a:rPr lang="en-US" dirty="0" smtClean="0"/>
              <a:t>2014 (GAMA)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5373216"/>
            <a:ext cx="1783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Conselice 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86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07 at 09.07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7200900" cy="584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268538" y="1412875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6"/>
          <p:cNvCxnSpPr>
            <a:cxnSpLocks noChangeShapeType="1"/>
          </p:cNvCxnSpPr>
          <p:nvPr/>
        </p:nvCxnSpPr>
        <p:spPr bwMode="auto">
          <a:xfrm>
            <a:off x="2339975" y="2276475"/>
            <a:ext cx="2087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644008" y="1916832"/>
            <a:ext cx="749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10%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563888" y="1124744"/>
            <a:ext cx="749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50%</a:t>
            </a:r>
          </a:p>
        </p:txBody>
      </p:sp>
      <p:cxnSp>
        <p:nvCxnSpPr>
          <p:cNvPr id="9" name="Straight Connector 9"/>
          <p:cNvCxnSpPr>
            <a:cxnSpLocks noChangeShapeType="1"/>
          </p:cNvCxnSpPr>
          <p:nvPr/>
        </p:nvCxnSpPr>
        <p:spPr bwMode="auto">
          <a:xfrm>
            <a:off x="2268538" y="3716338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6084168" y="3140968"/>
            <a:ext cx="595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1%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547813" y="0"/>
            <a:ext cx="6038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 dirty="0"/>
              <a:t>The formation of stellar mass – direct measures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331913" y="6237288"/>
            <a:ext cx="6610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 dirty="0"/>
              <a:t>Observed integrated stellar mass density vs. redshift</a:t>
            </a:r>
          </a:p>
        </p:txBody>
      </p:sp>
    </p:spTree>
    <p:extLst>
      <p:ext uri="{BB962C8B-B14F-4D97-AF65-F5344CB8AC3E}">
        <p14:creationId xmlns:p14="http://schemas.microsoft.com/office/powerpoint/2010/main" val="1363951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2"/>
          <p:cNvSpPr txBox="1">
            <a:spLocks noChangeArrowheads="1"/>
          </p:cNvSpPr>
          <p:nvPr/>
        </p:nvSpPr>
        <p:spPr bwMode="auto">
          <a:xfrm>
            <a:off x="899592" y="116632"/>
            <a:ext cx="7125100" cy="44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483" tIns="39241" rIns="78483" bIns="3924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 dirty="0"/>
              <a:t>Mass function shows that massive galaxies form </a:t>
            </a:r>
            <a:r>
              <a:rPr lang="en-US" dirty="0" smtClean="0"/>
              <a:t>quickly</a:t>
            </a:r>
            <a:endParaRPr lang="en-US" dirty="0"/>
          </a:p>
        </p:txBody>
      </p:sp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738188" y="5848350"/>
            <a:ext cx="5851307" cy="34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483" tIns="39241" rIns="78483" bIns="3924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 sz="1700" dirty="0" smtClean="0"/>
              <a:t>Mortlock</a:t>
            </a:r>
            <a:r>
              <a:rPr lang="en-US" sz="1700" dirty="0" smtClean="0"/>
              <a:t>+14 (also e.g., Stanfo+15; Muzzin+13; Marchesini+10) </a:t>
            </a:r>
            <a:endParaRPr lang="en-US" sz="1700" dirty="0"/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547664" y="6165304"/>
            <a:ext cx="5519942" cy="44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483" tIns="39241" rIns="78483" bIns="3924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 dirty="0"/>
              <a:t>Most massive galaxies are </a:t>
            </a:r>
            <a:r>
              <a:rPr lang="en-US" dirty="0" smtClean="0"/>
              <a:t>in place by </a:t>
            </a:r>
            <a:r>
              <a:rPr lang="en-US" dirty="0"/>
              <a:t>z = 1</a:t>
            </a:r>
          </a:p>
        </p:txBody>
      </p:sp>
      <p:pic>
        <p:nvPicPr>
          <p:cNvPr id="25604" name="Picture 5" descr="Screen shot 2013-07-25 at 11.03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346950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142875" y="404813"/>
            <a:ext cx="90011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483" tIns="39241" rIns="78483" bIns="3924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/>
              <a:t>However galaxies at z = 2.5  are different from nearby massive galaxies</a:t>
            </a:r>
          </a:p>
        </p:txBody>
      </p:sp>
      <p:pic>
        <p:nvPicPr>
          <p:cNvPr id="26626" name="Picture 2" descr="Screen shot 2012-04-17 at 13.38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077913"/>
            <a:ext cx="5160962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6270625" y="3913188"/>
            <a:ext cx="1426750" cy="38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483" tIns="39241" rIns="78483" bIns="3924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 sz="2000" dirty="0" smtClean="0"/>
              <a:t>Weinzirl</a:t>
            </a:r>
            <a:r>
              <a:rPr lang="en-US" sz="2000" dirty="0"/>
              <a:t>+</a:t>
            </a:r>
            <a:r>
              <a:rPr lang="en-US" sz="2000" dirty="0" smtClean="0"/>
              <a:t>11</a:t>
            </a:r>
            <a:endParaRPr lang="en-US" sz="2000" dirty="0"/>
          </a:p>
        </p:txBody>
      </p:sp>
      <p:sp>
        <p:nvSpPr>
          <p:cNvPr id="26629" name="Left Arrow 5"/>
          <p:cNvSpPr>
            <a:spLocks noChangeArrowheads="1"/>
          </p:cNvSpPr>
          <p:nvPr/>
        </p:nvSpPr>
        <p:spPr bwMode="auto">
          <a:xfrm>
            <a:off x="5703888" y="2254250"/>
            <a:ext cx="808037" cy="438150"/>
          </a:xfrm>
          <a:prstGeom prst="leftArrow">
            <a:avLst>
              <a:gd name="adj1" fmla="val 50000"/>
              <a:gd name="adj2" fmla="val 50220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78483" tIns="39241" rIns="78483" bIns="39241"/>
          <a:lstStyle/>
          <a:p>
            <a:pPr defTabSz="782638"/>
            <a:endParaRPr lang="en-US"/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6710363" y="2116138"/>
            <a:ext cx="21463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483" tIns="39241" rIns="78483" bIns="3924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/>
              <a:t>Nearby massive</a:t>
            </a:r>
          </a:p>
          <a:p>
            <a:r>
              <a:rPr lang="en-US"/>
              <a:t>galaxies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863600" y="457200"/>
            <a:ext cx="77184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483" tIns="39241" rIns="78483" bIns="3924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/>
              <a:t>Galaxies at z = 2.5 --- different from nearby massive galaxies</a:t>
            </a:r>
          </a:p>
        </p:txBody>
      </p:sp>
      <p:pic>
        <p:nvPicPr>
          <p:cNvPr id="27650" name="Picture 2" descr="Screen shot 2012-04-17 at 13.38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077913"/>
            <a:ext cx="5160962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3817531" y="4604163"/>
            <a:ext cx="817341" cy="1520800"/>
          </a:xfrm>
          <a:prstGeom prst="ellipse">
            <a:avLst/>
          </a:prstGeom>
          <a:solidFill>
            <a:srgbClr val="00B8FF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599989" lon="780000" rev="2700000"/>
            </a:camera>
            <a:lightRig rig="threePt" dir="t"/>
          </a:scene3d>
        </p:spPr>
        <p:txBody>
          <a:bodyPr lIns="78483" tIns="39241" rIns="78483" bIns="39241"/>
          <a:lstStyle/>
          <a:p>
            <a:pPr defTabSz="783467"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27652" name="Left Arrow 10"/>
          <p:cNvSpPr>
            <a:spLocks noChangeArrowheads="1"/>
          </p:cNvSpPr>
          <p:nvPr/>
        </p:nvSpPr>
        <p:spPr bwMode="auto">
          <a:xfrm>
            <a:off x="5830888" y="5087938"/>
            <a:ext cx="806450" cy="439737"/>
          </a:xfrm>
          <a:prstGeom prst="leftArrow">
            <a:avLst>
              <a:gd name="adj1" fmla="val 50000"/>
              <a:gd name="adj2" fmla="val 49941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78483" tIns="39241" rIns="78483" bIns="39241"/>
          <a:lstStyle/>
          <a:p>
            <a:pPr defTabSz="782638"/>
            <a:endParaRPr lang="en-US"/>
          </a:p>
        </p:txBody>
      </p:sp>
      <p:sp>
        <p:nvSpPr>
          <p:cNvPr id="27653" name="TextBox 11"/>
          <p:cNvSpPr txBox="1">
            <a:spLocks noChangeArrowheads="1"/>
          </p:cNvSpPr>
          <p:nvPr/>
        </p:nvSpPr>
        <p:spPr bwMode="auto">
          <a:xfrm>
            <a:off x="6835775" y="4879975"/>
            <a:ext cx="15462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483" tIns="39241" rIns="78483" bIns="3924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r>
              <a:rPr lang="en-US"/>
              <a:t>Same mass</a:t>
            </a:r>
          </a:p>
          <a:p>
            <a:r>
              <a:rPr lang="en-US"/>
              <a:t>but at z &gt; 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02 at 04.31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631251" cy="3384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4725144"/>
            <a:ext cx="174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Buitrago+08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260648"/>
            <a:ext cx="4843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 evolution – now well established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566124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Scales as ~(1+z)</a:t>
            </a:r>
            <a:r>
              <a:rPr lang="en-US" sz="2800" baseline="30000" dirty="0" smtClean="0"/>
              <a:t>-0.82 to -1.5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6" name="Picture 5" descr="Screen Shot 2015-09-02 at 05.01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21" y="1196752"/>
            <a:ext cx="4301879" cy="3289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2200" y="4653136"/>
            <a:ext cx="178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Newman+12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17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143534</TotalTime>
  <Words>1102</Words>
  <Application>Microsoft Macintosh PowerPoint</Application>
  <PresentationFormat>On-screen Show (4:3)</PresentationFormat>
  <Paragraphs>163</Paragraphs>
  <Slides>38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Chris Conselice</cp:lastModifiedBy>
  <cp:revision>1272</cp:revision>
  <cp:lastPrinted>2012-09-20T06:04:18Z</cp:lastPrinted>
  <dcterms:created xsi:type="dcterms:W3CDTF">2013-07-24T08:00:52Z</dcterms:created>
  <dcterms:modified xsi:type="dcterms:W3CDTF">2015-09-02T06:34:42Z</dcterms:modified>
</cp:coreProperties>
</file>