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341" r:id="rId4"/>
    <p:sldId id="260" r:id="rId5"/>
    <p:sldId id="284" r:id="rId6"/>
    <p:sldId id="292" r:id="rId7"/>
    <p:sldId id="295" r:id="rId8"/>
    <p:sldId id="346" r:id="rId9"/>
    <p:sldId id="304" r:id="rId10"/>
    <p:sldId id="301" r:id="rId11"/>
    <p:sldId id="324" r:id="rId12"/>
    <p:sldId id="352" r:id="rId13"/>
    <p:sldId id="309" r:id="rId14"/>
    <p:sldId id="33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1" autoAdjust="0"/>
    <p:restoredTop sz="93078" autoAdjust="0"/>
  </p:normalViewPr>
  <p:slideViewPr>
    <p:cSldViewPr snapToGrid="0" snapToObjects="1">
      <p:cViewPr>
        <p:scale>
          <a:sx n="90" d="100"/>
          <a:sy n="90" d="100"/>
        </p:scale>
        <p:origin x="-8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C096-3E09-E840-A8F8-1843ED9C96D6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1995-C0ED-9549-BBC0-9C9C62F0FB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51995-C0ED-9549-BBC0-9C9C62F0FB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2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894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5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08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4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19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89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0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15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55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528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3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10FC-A9BE-EF46-A32A-582C5BBE520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E924-1E0E-7E41-A9DD-5B99408B6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1298-AD8D-7748-82EE-44DA3621E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B7D0-033B-D640-94F0-AB09BF8F9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23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atarinakovac/astro/output/marseille2015/presentation/hodconf/redfractions-comparecc.jpg" TargetMode="External"/><Relationship Id="rId4" Type="http://schemas.openxmlformats.org/officeDocument/2006/relationships/image" Target="../media/image26.jpg"/><Relationship Id="rId5" Type="http://schemas.openxmlformats.org/officeDocument/2006/relationships/image" Target="file://localhost/Users/katarinakovac/astro/output/marseille2015/presentation/hodconf/redfractions-conformity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file://localhost/Users/katarinakovac/astro/output/marseille2015/presentation/redfrmodel_z0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file://localhost/Users/katarinakovac/astro/output/marseille2015/presentation/apj507053f7_hr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/>
          </p:cNvSpPr>
          <p:nvPr/>
        </p:nvSpPr>
        <p:spPr bwMode="auto">
          <a:xfrm>
            <a:off x="1339611" y="776908"/>
            <a:ext cx="8361220" cy="358979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391403" indent="-195702" algn="ctr">
              <a:lnSpc>
                <a:spcPct val="97000"/>
              </a:lnSpc>
              <a:spcBef>
                <a:spcPts val="635"/>
              </a:spcBef>
              <a:tabLst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06394" algn="l"/>
                <a:tab pos="7459654" algn="l"/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  <a:tab pos="5905559" algn="l"/>
                <a:tab pos="6561734" algn="l"/>
                <a:tab pos="7206394" algn="l"/>
                <a:tab pos="7459654" algn="l"/>
                <a:tab pos="656174" algn="l"/>
                <a:tab pos="1312343" algn="l"/>
                <a:tab pos="1968519" algn="l"/>
                <a:tab pos="2624693" algn="l"/>
                <a:tab pos="3280865" algn="l"/>
                <a:tab pos="3937041" algn="l"/>
                <a:tab pos="4593213" algn="l"/>
                <a:tab pos="524938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Katarina Kovač (ETH Zürich)</a:t>
            </a:r>
          </a:p>
        </p:txBody>
      </p:sp>
      <p:pic>
        <p:nvPicPr>
          <p:cNvPr id="3" name="Picture 5" descr="apj301071f19_hr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796" r="49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53" r="48521"/>
          <a:stretch/>
        </p:blipFill>
        <p:spPr bwMode="auto">
          <a:xfrm rot="5400000">
            <a:off x="2561048" y="-586044"/>
            <a:ext cx="2677288" cy="13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001" y="1492571"/>
            <a:ext cx="7236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Environmental quenching disentangled: centrals, satellites,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and </a:t>
            </a:r>
            <a:r>
              <a:rPr lang="en-US" sz="2800" b="1" dirty="0"/>
              <a:t>galactic </a:t>
            </a:r>
            <a:r>
              <a:rPr lang="en-US" sz="2800" b="1" dirty="0" smtClean="0"/>
              <a:t>conformity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692737" y="2940344"/>
            <a:ext cx="3886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</a:rPr>
              <a:t>Katarina </a:t>
            </a:r>
            <a:r>
              <a:rPr lang="en-US" sz="2600" b="1" dirty="0" err="1" smtClean="0">
                <a:solidFill>
                  <a:schemeClr val="tx2"/>
                </a:solidFill>
              </a:rPr>
              <a:t>Kova</a:t>
            </a:r>
            <a:r>
              <a:rPr lang="en-US" sz="2600" b="1" dirty="0" err="1" smtClean="0">
                <a:solidFill>
                  <a:schemeClr val="tx2"/>
                </a:solidFill>
                <a:cs typeface="Times New Roman" charset="0"/>
              </a:rPr>
              <a:t>č</a:t>
            </a:r>
            <a:r>
              <a:rPr lang="en-US" sz="2600" b="1" dirty="0" smtClean="0">
                <a:solidFill>
                  <a:schemeClr val="tx2"/>
                </a:solidFill>
                <a:cs typeface="Times New Roman" charset="0"/>
              </a:rPr>
              <a:t>, ETH Zürich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5390" y="3681866"/>
            <a:ext cx="6125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Collaborators:  Simon Lilly, Christian </a:t>
            </a:r>
            <a:r>
              <a:rPr lang="en-US" sz="2000" dirty="0" err="1"/>
              <a:t>Knobel</a:t>
            </a:r>
            <a:r>
              <a:rPr lang="en-US" sz="2000" dirty="0"/>
              <a:t>, </a:t>
            </a:r>
            <a:r>
              <a:rPr lang="en-US" sz="2000" dirty="0" err="1"/>
              <a:t>Yingjie</a:t>
            </a:r>
            <a:r>
              <a:rPr lang="en-US" sz="2000" dirty="0"/>
              <a:t> </a:t>
            </a:r>
            <a:r>
              <a:rPr lang="en-US" sz="2000" dirty="0" err="1"/>
              <a:t>Peng</a:t>
            </a:r>
            <a:r>
              <a:rPr lang="en-US" sz="2000" dirty="0"/>
              <a:t>, </a:t>
            </a:r>
            <a:r>
              <a:rPr lang="en-US" sz="2000" dirty="0" smtClean="0"/>
              <a:t>Joanna Woo, </a:t>
            </a:r>
            <a:r>
              <a:rPr lang="en-US" sz="2000" dirty="0" err="1" smtClean="0"/>
              <a:t>Aseem</a:t>
            </a:r>
            <a:r>
              <a:rPr lang="en-US" sz="2000" dirty="0" smtClean="0"/>
              <a:t> </a:t>
            </a:r>
            <a:r>
              <a:rPr lang="en-US" sz="2000" dirty="0" err="1"/>
              <a:t>Paranjape</a:t>
            </a:r>
            <a:r>
              <a:rPr lang="en-US" sz="2000" dirty="0"/>
              <a:t>, Will </a:t>
            </a:r>
            <a:r>
              <a:rPr lang="en-US" sz="2000" dirty="0" smtClean="0"/>
              <a:t>Hartley, </a:t>
            </a:r>
            <a:r>
              <a:rPr lang="en-US" sz="2000" dirty="0" err="1" smtClean="0"/>
              <a:t>Isha</a:t>
            </a:r>
            <a:r>
              <a:rPr lang="en-US" sz="2000" dirty="0" smtClean="0"/>
              <a:t> </a:t>
            </a:r>
            <a:r>
              <a:rPr lang="en-US" sz="2000" dirty="0" err="1"/>
              <a:t>Pahwa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2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975" y="6389692"/>
            <a:ext cx="191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Kovač </a:t>
            </a:r>
            <a:r>
              <a:rPr lang="en-US" dirty="0" smtClean="0">
                <a:solidFill>
                  <a:srgbClr val="FF0000"/>
                </a:solidFill>
              </a:rPr>
              <a:t>K.+, in prep.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86571" y="-102698"/>
            <a:ext cx="83912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+mn-ea"/>
                <a:cs typeface="+mn-cs"/>
              </a:rPr>
              <a:t>                                   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2"/>
                </a:solidFill>
                <a:ea typeface="+mn-ea"/>
                <a:cs typeface="+mn-cs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onformity at z&gt;0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3" name="Picture 2" descr="epssat_delta_conformity_z01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4" y="2604819"/>
            <a:ext cx="2520000" cy="1899693"/>
          </a:xfrm>
          <a:prstGeom prst="rect">
            <a:avLst/>
          </a:prstGeom>
        </p:spPr>
      </p:pic>
      <p:pic>
        <p:nvPicPr>
          <p:cNvPr id="4" name="Picture 3" descr="epssat_delta_conformity_z0407_limsa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76" y="2590307"/>
            <a:ext cx="2520000" cy="1899693"/>
          </a:xfrm>
          <a:prstGeom prst="rect">
            <a:avLst/>
          </a:prstGeom>
        </p:spPr>
      </p:pic>
      <p:pic>
        <p:nvPicPr>
          <p:cNvPr id="5" name="Picture 4" descr="epssat_mcen_conformity_z010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4" y="782640"/>
            <a:ext cx="2520000" cy="1899692"/>
          </a:xfrm>
          <a:prstGeom prst="rect">
            <a:avLst/>
          </a:prstGeom>
        </p:spPr>
      </p:pic>
      <p:pic>
        <p:nvPicPr>
          <p:cNvPr id="11" name="Picture 10" descr="epssat_mcen_conformity_z0407_limsa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76" y="782640"/>
            <a:ext cx="2520000" cy="1899692"/>
          </a:xfrm>
          <a:prstGeom prst="rect">
            <a:avLst/>
          </a:prstGeom>
        </p:spPr>
      </p:pic>
      <p:pic>
        <p:nvPicPr>
          <p:cNvPr id="12" name="Picture 11" descr="epssat_mhalo_conformity_z010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4" y="4443043"/>
            <a:ext cx="2520000" cy="1899692"/>
          </a:xfrm>
          <a:prstGeom prst="rect">
            <a:avLst/>
          </a:prstGeom>
        </p:spPr>
      </p:pic>
      <p:pic>
        <p:nvPicPr>
          <p:cNvPr id="13" name="Picture 12" descr="epssat_mhalo_conformity_z0407_limsa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05" y="4490000"/>
            <a:ext cx="2520000" cy="18996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91505" y="1114005"/>
            <a:ext cx="3562576" cy="2338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/>
              <a:t>Existence of some “hidden variable” shared by the centrals and satellites in the same group: </a:t>
            </a:r>
            <a:endParaRPr lang="en-US" dirty="0" smtClean="0"/>
          </a:p>
          <a:p>
            <a:pPr marL="285750" indent="-285750"/>
            <a:r>
              <a:rPr lang="en-US" dirty="0" smtClean="0"/>
              <a:t>1</a:t>
            </a:r>
            <a:r>
              <a:rPr lang="en-US" dirty="0"/>
              <a:t>) physical but difficult to observe (hot gas, entropy </a:t>
            </a:r>
            <a:r>
              <a:rPr lang="en-US" dirty="0" err="1"/>
              <a:t>etc</a:t>
            </a:r>
            <a:r>
              <a:rPr lang="en-US" dirty="0"/>
              <a:t>), </a:t>
            </a:r>
          </a:p>
          <a:p>
            <a:pPr marL="285750" indent="-285750"/>
            <a:r>
              <a:rPr lang="en-US" dirty="0"/>
              <a:t>2) physical but almost unobservable (i.e. assembly bias)</a:t>
            </a:r>
          </a:p>
          <a:p>
            <a:pPr marL="285750" indent="-285750"/>
            <a:r>
              <a:rPr lang="en-US" dirty="0"/>
              <a:t>3) errors in the parameters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223" y="5588003"/>
            <a:ext cx="330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Caution: slopes are unconstrained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7222" y="668529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0.1&lt;z&lt;0.4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40287" y="668529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0.4&lt;z&lt;0.7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11665" y="1563512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sat</a:t>
            </a:r>
            <a:r>
              <a:rPr lang="en-US" dirty="0"/>
              <a:t>&gt;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4486" y="3451565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sat</a:t>
            </a:r>
            <a:r>
              <a:rPr lang="en-US" dirty="0"/>
              <a:t>&gt;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87488" y="5205783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sat</a:t>
            </a:r>
            <a:r>
              <a:rPr lang="en-US" dirty="0"/>
              <a:t>&gt;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14222" y="2413000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cen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77616" y="4249291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log(1 + </a:t>
            </a:r>
            <a:r>
              <a:rPr lang="en-US" dirty="0" err="1" smtClean="0"/>
              <a:t>δ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7118" y="6163779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</a:t>
            </a:r>
            <a:r>
              <a:rPr lang="en-US" dirty="0" err="1" smtClean="0"/>
              <a:t>m</a:t>
            </a:r>
            <a:r>
              <a:rPr lang="en-US" baseline="-25000" dirty="0" err="1"/>
              <a:t>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8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36242" y="-215586"/>
            <a:ext cx="83912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+mn-ea"/>
                <a:cs typeface="+mn-cs"/>
              </a:rPr>
              <a:t>                                   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2"/>
                </a:solidFill>
                <a:ea typeface="+mn-ea"/>
                <a:cs typeface="+mn-cs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onformity at 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0.1&lt;z&lt;0.4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32525" y="2214228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sat</a:t>
            </a:r>
            <a:r>
              <a:rPr lang="en-US" dirty="0"/>
              <a:t>&gt;</a:t>
            </a:r>
            <a:endParaRPr lang="en-US" baseline="-25000" dirty="0"/>
          </a:p>
        </p:txBody>
      </p:sp>
      <p:pic>
        <p:nvPicPr>
          <p:cNvPr id="2" name="Picture 1" descr="medssde_qgals_msat_conformity_z0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3" y="786304"/>
            <a:ext cx="3439058" cy="2592000"/>
          </a:xfrm>
          <a:prstGeom prst="rect">
            <a:avLst/>
          </a:prstGeom>
        </p:spPr>
      </p:pic>
      <p:pic>
        <p:nvPicPr>
          <p:cNvPr id="3" name="Picture 2" descr="earlyfr_quenched_msat_z01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4" y="3131585"/>
            <a:ext cx="3439058" cy="2592000"/>
          </a:xfrm>
          <a:prstGeom prst="rect">
            <a:avLst/>
          </a:prstGeom>
        </p:spPr>
      </p:pic>
      <p:pic>
        <p:nvPicPr>
          <p:cNvPr id="4" name="Picture 3" descr="earlyfr_sf_msat_z01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79" y="3131585"/>
            <a:ext cx="3439058" cy="2592000"/>
          </a:xfrm>
          <a:prstGeom prst="rect">
            <a:avLst/>
          </a:prstGeom>
        </p:spPr>
      </p:pic>
      <p:pic>
        <p:nvPicPr>
          <p:cNvPr id="5" name="Picture 4" descr="medssde_sfgals_msat_conformity_z01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7" y="804804"/>
            <a:ext cx="3439058" cy="259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12" y="6055026"/>
            <a:ext cx="784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difference in the SSFR/morphological fractions for quenched and SF galaxies in the groups with different types of central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75871" y="5528915"/>
            <a:ext cx="191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Kovač </a:t>
            </a:r>
            <a:r>
              <a:rPr lang="en-US" dirty="0" smtClean="0">
                <a:solidFill>
                  <a:srgbClr val="FF0000"/>
                </a:solidFill>
              </a:rPr>
              <a:t>K.+, in prep.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720" y="5616027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og(m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31163" y="5651148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og(m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70145" y="4233333"/>
            <a:ext cx="142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fraction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03555" y="2139152"/>
            <a:ext cx="109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Log(SSFR)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 Tunable Halo Model of Galactic Conformity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redfractions-comparecc.jpg" descr="/Users/katarinakovac/astro/output/marseille2015/presentation/hodconf/redfractions-comparecc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5"/>
          <a:stretch/>
        </p:blipFill>
        <p:spPr>
          <a:xfrm>
            <a:off x="464895" y="1367115"/>
            <a:ext cx="3599105" cy="3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8713" y="1011894"/>
            <a:ext cx="3650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red|s</a:t>
            </a:r>
            <a:r>
              <a:rPr lang="en-US" dirty="0"/>
              <a:t>) = (1 - </a:t>
            </a:r>
            <a:r>
              <a:rPr lang="en-US" dirty="0" err="1"/>
              <a:t>ρ</a:t>
            </a:r>
            <a:r>
              <a:rPr lang="en-US" dirty="0"/>
              <a:t>) p(red) + </a:t>
            </a:r>
            <a:r>
              <a:rPr lang="en-US" dirty="0" err="1"/>
              <a:t>ρ</a:t>
            </a:r>
            <a:r>
              <a:rPr lang="en-US" dirty="0"/>
              <a:t> </a:t>
            </a:r>
            <a:r>
              <a:rPr lang="en-US" dirty="0" err="1"/>
              <a:t>Θ</a:t>
            </a:r>
            <a:r>
              <a:rPr lang="en-US" dirty="0"/>
              <a:t>(s – </a:t>
            </a:r>
            <a:r>
              <a:rPr lang="en-US" dirty="0" err="1"/>
              <a:t>s</a:t>
            </a:r>
            <a:r>
              <a:rPr lang="en-US" baseline="-25000" dirty="0" err="1"/>
              <a:t>red</a:t>
            </a:r>
            <a:r>
              <a:rPr lang="en-US" dirty="0"/>
              <a:t>)</a:t>
            </a:r>
          </a:p>
        </p:txBody>
      </p:sp>
      <p:pic>
        <p:nvPicPr>
          <p:cNvPr id="6" name="redfractions-conformity.jpg" descr="/Users/katarinakovac/astro/output/marseille2015/presentation/hodconf/redfractions-conformity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12" y="1353761"/>
            <a:ext cx="36000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8466" y="6164115"/>
            <a:ext cx="401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Paranjape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Kovač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Hartley, </a:t>
            </a:r>
            <a:r>
              <a:rPr lang="en-US" dirty="0" err="1" smtClean="0">
                <a:solidFill>
                  <a:srgbClr val="FF0000"/>
                </a:solidFill>
              </a:rPr>
              <a:t>Pahwa</a:t>
            </a:r>
            <a:r>
              <a:rPr lang="en-US" dirty="0" smtClean="0">
                <a:solidFill>
                  <a:srgbClr val="FF0000"/>
                </a:solidFill>
              </a:rPr>
              <a:t> 2015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95" y="5192889"/>
            <a:ext cx="755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the galaxy </a:t>
            </a:r>
            <a:r>
              <a:rPr lang="en-US" dirty="0" err="1" smtClean="0"/>
              <a:t>colour</a:t>
            </a:r>
            <a:r>
              <a:rPr lang="en-US" dirty="0" smtClean="0"/>
              <a:t> and the concentration of a parent halo can explain the conformity-like effects.</a:t>
            </a:r>
          </a:p>
          <a:p>
            <a:r>
              <a:rPr lang="en-US" dirty="0" smtClean="0"/>
              <a:t>Mocks with </a:t>
            </a:r>
            <a:r>
              <a:rPr lang="en-US" dirty="0" err="1" smtClean="0"/>
              <a:t>ρ</a:t>
            </a:r>
            <a:r>
              <a:rPr lang="en-US" dirty="0" smtClean="0"/>
              <a:t> = 0.65 closely resemble the SDSS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59284" y="6236122"/>
            <a:ext cx="1240231" cy="4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07" tIns="41403" rIns="82807" bIns="4140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261002" y="917180"/>
            <a:ext cx="8713664" cy="5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r>
              <a:rPr lang="en-US" dirty="0" smtClean="0">
                <a:ea typeface="ＭＳ Ｐゴシック" charset="0"/>
                <a:cs typeface="Times New Roman Bold" charset="0"/>
                <a:sym typeface="Times New Roman Bold" charset="0"/>
              </a:rPr>
              <a:t>1) Red </a:t>
            </a:r>
            <a:r>
              <a:rPr lang="en-US" dirty="0" smtClean="0">
                <a:ea typeface="ＭＳ Ｐゴシック" charset="0"/>
                <a:cs typeface="Times New Roman Bold" charset="0"/>
                <a:sym typeface="Times New Roman Bold" charset="0"/>
              </a:rPr>
              <a:t>fraction in 0&lt;z&lt;0.7 appears to be separable in mass and environment, suggesting the existence of the two independent quenching mechanisms: mass quenching and environmental quenching </a:t>
            </a:r>
          </a:p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r>
              <a:rPr lang="en-US" dirty="0" smtClean="0">
                <a:ea typeface="ＭＳ Ｐゴシック" charset="0"/>
                <a:cs typeface="Times New Roman Bold" charset="0"/>
                <a:sym typeface="Times New Roman Bold" charset="0"/>
              </a:rPr>
              <a:t>2) </a:t>
            </a:r>
            <a:r>
              <a:rPr lang="en-US" dirty="0" smtClean="0">
                <a:ea typeface="ＭＳ Ｐゴシック" charset="0"/>
                <a:cs typeface="Times New Roman Bold" charset="0"/>
                <a:sym typeface="Times New Roman Bold" charset="0"/>
              </a:rPr>
              <a:t>Red fraction of satellites requires additional quenching mechanism in addition to the mass quenching: at the same mass and overdensity, satellites are redder;  satellite quenching efficiency can explain majority of the overal</a:t>
            </a:r>
            <a:r>
              <a:rPr lang="en-US" dirty="0">
                <a:ea typeface="ＭＳ Ｐゴシック" charset="0"/>
                <a:cs typeface="Times New Roman Bold" charset="0"/>
                <a:sym typeface="Times New Roman Bold" charset="0"/>
              </a:rPr>
              <a:t>l</a:t>
            </a:r>
            <a:r>
              <a:rPr lang="en-US" dirty="0" smtClean="0">
                <a:ea typeface="ＭＳ Ｐゴシック" charset="0"/>
                <a:cs typeface="Times New Roman Bold" charset="0"/>
                <a:sym typeface="Times New Roman Bold" charset="0"/>
              </a:rPr>
              <a:t> environmental effects at least up to z=0.7</a:t>
            </a:r>
          </a:p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smtClean="0"/>
              <a:t>Satellites </a:t>
            </a:r>
            <a:r>
              <a:rPr lang="en-US" dirty="0"/>
              <a:t>of quenched centrals </a:t>
            </a:r>
            <a:r>
              <a:rPr lang="en-US" dirty="0" smtClean="0"/>
              <a:t>are few times </a:t>
            </a:r>
            <a:r>
              <a:rPr lang="en-US" dirty="0"/>
              <a:t>more likely to be quenched than satellites of star-forming </a:t>
            </a:r>
            <a:r>
              <a:rPr lang="en-US" dirty="0" smtClean="0"/>
              <a:t>centrals, indicating the existence </a:t>
            </a:r>
            <a:r>
              <a:rPr lang="en-US" dirty="0"/>
              <a:t>of some “hidden variable” shared by the centrals and satellites in the same </a:t>
            </a:r>
            <a:r>
              <a:rPr lang="en-US" dirty="0" smtClean="0"/>
              <a:t>group</a:t>
            </a:r>
          </a:p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 smtClean="0"/>
              <a:t>Our </a:t>
            </a:r>
            <a:r>
              <a:rPr lang="en-US" dirty="0"/>
              <a:t>modified HOD framework which correlates galaxy </a:t>
            </a:r>
            <a:r>
              <a:rPr lang="en-US" dirty="0" err="1"/>
              <a:t>colours</a:t>
            </a:r>
            <a:r>
              <a:rPr lang="en-US" dirty="0"/>
              <a:t> with the concentration of the parent halo, </a:t>
            </a:r>
            <a:r>
              <a:rPr lang="en-US" dirty="0" smtClean="0"/>
              <a:t>can explain conformity-like-effects; it makes </a:t>
            </a:r>
            <a:r>
              <a:rPr lang="en-US" dirty="0"/>
              <a:t>the older, more concentrated haloes at fixed mass preferentially host quenched </a:t>
            </a:r>
            <a:r>
              <a:rPr lang="en-US" dirty="0" smtClean="0"/>
              <a:t>galaxies</a:t>
            </a:r>
            <a:endParaRPr lang="en-US" dirty="0"/>
          </a:p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endParaRPr lang="en-US" dirty="0"/>
          </a:p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endParaRPr lang="en-US" dirty="0"/>
          </a:p>
          <a:p>
            <a:pPr marL="39688">
              <a:spcBef>
                <a:spcPts val="1150"/>
              </a:spcBef>
              <a:buClr>
                <a:srgbClr val="FFFFFF"/>
              </a:buClr>
              <a:buSzPct val="100000"/>
            </a:pPr>
            <a:endParaRPr lang="en-US" dirty="0" smtClean="0">
              <a:ea typeface="ＭＳ Ｐゴシック" charset="0"/>
              <a:cs typeface="Times New Roman Bold" charset="0"/>
              <a:sym typeface="Times New Roman Bold" charset="0"/>
            </a:endParaRPr>
          </a:p>
          <a:p>
            <a:pPr marL="325438" indent="-285750">
              <a:spcBef>
                <a:spcPts val="1150"/>
              </a:spcBef>
              <a:buClr>
                <a:srgbClr val="FFFFFF"/>
              </a:buClr>
              <a:buSzPct val="100000"/>
              <a:buFont typeface="Arial"/>
              <a:buChar char="•"/>
            </a:pPr>
            <a:endParaRPr lang="en-US" dirty="0" smtClean="0">
              <a:ea typeface="ＭＳ Ｐゴシック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0049" y="312479"/>
            <a:ext cx="214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Conclusions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183" y="6290568"/>
            <a:ext cx="6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R.A.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3951" y="6384899"/>
            <a:ext cx="6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" y="446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Overview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3" y="1096456"/>
            <a:ext cx="832061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Quenching of star formation in different environments over 0&lt;z&lt;0.7: </a:t>
            </a:r>
            <a:r>
              <a:rPr lang="en-US" sz="2000" dirty="0" smtClean="0">
                <a:ea typeface="+mj-ea"/>
                <a:cs typeface="+mj-cs"/>
              </a:rPr>
              <a:t> focus on the role of centrals and satellites and galactic conformity</a:t>
            </a:r>
          </a:p>
          <a:p>
            <a:r>
              <a:rPr lang="en-US" sz="2000" dirty="0"/>
              <a:t>Data:  </a:t>
            </a:r>
            <a:r>
              <a:rPr lang="en-US" sz="2000" dirty="0" smtClean="0"/>
              <a:t>1) </a:t>
            </a:r>
            <a:r>
              <a:rPr lang="en-US" sz="2000" dirty="0"/>
              <a:t>DR7 SDSS with ~200,000 galaxies with r&lt;17 at </a:t>
            </a:r>
            <a:r>
              <a:rPr lang="en-US" sz="2000" dirty="0" smtClean="0"/>
              <a:t>z≈0</a:t>
            </a:r>
          </a:p>
          <a:p>
            <a:pPr marL="0" indent="0">
              <a:buNone/>
            </a:pPr>
            <a:r>
              <a:rPr lang="en-US" sz="2000" dirty="0" smtClean="0"/>
              <a:t>                 </a:t>
            </a:r>
            <a:r>
              <a:rPr lang="en-US" sz="2000" dirty="0" smtClean="0"/>
              <a:t> 2</a:t>
            </a:r>
            <a:r>
              <a:rPr lang="en-US" sz="2000" dirty="0" smtClean="0"/>
              <a:t>) </a:t>
            </a:r>
            <a:r>
              <a:rPr lang="en-US" sz="2000" dirty="0"/>
              <a:t>final </a:t>
            </a:r>
            <a:r>
              <a:rPr lang="en-US" sz="2000" dirty="0" err="1"/>
              <a:t>zCOSMOS</a:t>
            </a:r>
            <a:r>
              <a:rPr lang="en-US" sz="2000" dirty="0"/>
              <a:t>-bright  (</a:t>
            </a:r>
            <a:r>
              <a:rPr lang="en-US" sz="2000" dirty="0" err="1"/>
              <a:t>i</a:t>
            </a:r>
            <a:r>
              <a:rPr lang="en-US" sz="2000" dirty="0"/>
              <a:t> &lt; 22.5) data set; about  17,000 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r>
              <a:rPr lang="en-US" sz="2000" dirty="0" smtClean="0"/>
              <a:t>                       galaxies </a:t>
            </a:r>
            <a:r>
              <a:rPr lang="en-US" sz="2000" dirty="0"/>
              <a:t>with reliable redshift in 0&lt;z&lt;1          </a:t>
            </a:r>
            <a:r>
              <a:rPr lang="en-US" sz="2000" dirty="0" smtClean="0"/>
              <a:t>  </a:t>
            </a:r>
            <a:endParaRPr lang="en-US" sz="2000" dirty="0" smtClean="0">
              <a:ea typeface="+mj-ea"/>
              <a:cs typeface="+mj-cs"/>
            </a:endParaRPr>
          </a:p>
          <a:p>
            <a:r>
              <a:rPr lang="en-US" sz="2000" dirty="0" smtClean="0">
                <a:ea typeface="+mj-ea"/>
                <a:cs typeface="+mj-cs"/>
              </a:rPr>
              <a:t>Empirical approach – finding the relations in the data</a:t>
            </a:r>
          </a:p>
          <a:p>
            <a:r>
              <a:rPr lang="en-US" sz="2000" dirty="0" smtClean="0">
                <a:ea typeface="ＭＳ Ｐゴシック" charset="0"/>
                <a:cs typeface="Times New Roman Bold" charset="0"/>
                <a:sym typeface="Times New Roman Bold" charset="0"/>
              </a:rPr>
              <a:t>Given </a:t>
            </a:r>
            <a:r>
              <a:rPr lang="en-US" sz="2000" dirty="0">
                <a:ea typeface="ＭＳ Ｐゴシック" charset="0"/>
                <a:cs typeface="Times New Roman Bold" charset="0"/>
                <a:sym typeface="Times New Roman Bold" charset="0"/>
              </a:rPr>
              <a:t>the associated uncertainties, our statements should be understood  as approximations to physical reality, rather than physically exact </a:t>
            </a:r>
            <a:r>
              <a:rPr lang="en-US" sz="2000" dirty="0" smtClean="0">
                <a:ea typeface="ＭＳ Ｐゴシック" charset="0"/>
                <a:cs typeface="Times New Roman Bold" charset="0"/>
                <a:sym typeface="Times New Roman Bold" charset="0"/>
              </a:rPr>
              <a:t>formulae</a:t>
            </a:r>
            <a:endParaRPr lang="en-US" sz="2000" dirty="0" smtClean="0"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5" descr="apj301071f19_hr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796" r="49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53" r="48521"/>
          <a:stretch/>
        </p:blipFill>
        <p:spPr bwMode="auto">
          <a:xfrm rot="5400000">
            <a:off x="2561048" y="-586044"/>
            <a:ext cx="2677288" cy="13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2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679405" y="5151710"/>
            <a:ext cx="185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KK+ in prep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05048" y="170859"/>
            <a:ext cx="7534296" cy="42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58" tIns="41430" rIns="82858" bIns="4143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Differential effect of stellar mass and 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environment in 0&lt;z&lt;0.7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73" y="6271890"/>
            <a:ext cx="89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Separability holds to a good degree at least up to z&lt;0.7; possible cross-term within the errors</a:t>
            </a:r>
            <a:endParaRPr lang="en-US" dirty="0"/>
          </a:p>
        </p:txBody>
      </p:sp>
      <p:pic>
        <p:nvPicPr>
          <p:cNvPr id="6" name="Picture 5" descr="thfit_z0104_july2013.jpe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70" y="1143445"/>
            <a:ext cx="4644000" cy="2520000"/>
          </a:xfrm>
          <a:prstGeom prst="rect">
            <a:avLst/>
          </a:prstGeom>
        </p:spPr>
      </p:pic>
      <p:pic>
        <p:nvPicPr>
          <p:cNvPr id="7" name="Picture 6" descr="thfit_z0407_july2013.jpe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81" y="3588314"/>
            <a:ext cx="4644000" cy="25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8703" y="5970318"/>
            <a:ext cx="177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Kovač et al. 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redfrmodel_z0.jpg" descr="/Users/katarinakovac/astro/output/marseille2015/presentation/redfrmodel_z0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3" y="1468575"/>
            <a:ext cx="2980277" cy="4686409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4774" y="651052"/>
            <a:ext cx="9505784" cy="11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67" tIns="41434" rIns="82867" bIns="41434">
            <a:spAutoFit/>
          </a:bodyPr>
          <a:lstStyle/>
          <a:p>
            <a:pPr marL="414339" indent="-414339" algn="just" defTabSz="827240">
              <a:spcBef>
                <a:spcPct val="50000"/>
              </a:spcBef>
            </a:pPr>
            <a:r>
              <a:rPr lang="en-US" dirty="0" err="1" smtClean="0"/>
              <a:t>f_red</a:t>
            </a:r>
            <a:r>
              <a:rPr lang="en-US" dirty="0" smtClean="0"/>
              <a:t>(δ,M</a:t>
            </a:r>
            <a:r>
              <a:rPr lang="en-US" baseline="-25000" dirty="0" smtClean="0"/>
              <a:t>*</a:t>
            </a:r>
            <a:r>
              <a:rPr lang="en-US" dirty="0" smtClean="0"/>
              <a:t>) = 1 – exp[(-((δ/p1)^p2) – ((M</a:t>
            </a:r>
            <a:r>
              <a:rPr lang="en-US" baseline="-25000" dirty="0" smtClean="0"/>
              <a:t>*</a:t>
            </a:r>
            <a:r>
              <a:rPr lang="en-US" dirty="0" smtClean="0"/>
              <a:t>/p3)^p4)] </a:t>
            </a:r>
            <a:r>
              <a:rPr lang="en-US" dirty="0"/>
              <a:t>= ε</a:t>
            </a:r>
            <a:r>
              <a:rPr lang="en-US" baseline="-25000" dirty="0"/>
              <a:t>m</a:t>
            </a:r>
            <a:r>
              <a:rPr lang="en-US" dirty="0" smtClean="0"/>
              <a:t>(M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r>
              <a:rPr lang="en-US" dirty="0"/>
              <a:t>+ ε</a:t>
            </a:r>
            <a:r>
              <a:rPr lang="en-US" baseline="-25000" dirty="0"/>
              <a:t>ρ </a:t>
            </a:r>
            <a:r>
              <a:rPr lang="en-US" dirty="0" smtClean="0"/>
              <a:t>(δ) </a:t>
            </a:r>
            <a:r>
              <a:rPr lang="en-US" dirty="0"/>
              <a:t>– ε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n-US" dirty="0" smtClean="0"/>
              <a:t>(M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r>
              <a:rPr lang="en-US" dirty="0"/>
              <a:t>ε</a:t>
            </a:r>
            <a:r>
              <a:rPr lang="en-US" baseline="-25000" dirty="0"/>
              <a:t>ρ </a:t>
            </a:r>
            <a:r>
              <a:rPr lang="en-US" dirty="0" smtClean="0"/>
              <a:t>(δ)</a:t>
            </a:r>
            <a:r>
              <a:rPr lang="en-US" baseline="-25000" dirty="0" smtClean="0"/>
              <a:t> </a:t>
            </a:r>
          </a:p>
          <a:p>
            <a:pPr marL="414339" indent="-414339" algn="just" defTabSz="827240">
              <a:spcBef>
                <a:spcPct val="50000"/>
              </a:spcBef>
            </a:pPr>
            <a:r>
              <a:rPr lang="en-US" dirty="0"/>
              <a:t>(</a:t>
            </a:r>
            <a:r>
              <a:rPr lang="en-US" dirty="0" err="1"/>
              <a:t>Baldry</a:t>
            </a:r>
            <a:r>
              <a:rPr lang="en-US" dirty="0"/>
              <a:t> et al. 2006, see also </a:t>
            </a:r>
            <a:r>
              <a:rPr lang="en-US" dirty="0" err="1"/>
              <a:t>Peng</a:t>
            </a:r>
            <a:r>
              <a:rPr lang="en-US" dirty="0"/>
              <a:t> et al. 2010) </a:t>
            </a:r>
            <a:endParaRPr lang="en-US" baseline="-25000" dirty="0" smtClean="0">
              <a:solidFill>
                <a:schemeClr val="bg1"/>
              </a:solidFill>
            </a:endParaRPr>
          </a:p>
          <a:p>
            <a:pPr marL="414339" indent="-414339" algn="just" defTabSz="827240">
              <a:spcBef>
                <a:spcPct val="50000"/>
              </a:spcBef>
            </a:pP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780267" y="3298544"/>
            <a:ext cx="282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Peng,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illy, Kovač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2010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19889" y="1354667"/>
            <a:ext cx="28222" cy="20461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81889" y="3781778"/>
            <a:ext cx="14111" cy="2060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59284" y="6236122"/>
            <a:ext cx="1240231" cy="4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07" tIns="41403" rIns="82807" bIns="4140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679" y="316696"/>
            <a:ext cx="7455746" cy="400043"/>
          </a:xfrm>
          <a:prstGeom prst="rect">
            <a:avLst/>
          </a:prstGeom>
        </p:spPr>
        <p:txBody>
          <a:bodyPr wrap="none" lIns="91370" tIns="45687" rIns="91370" bIns="45687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Central/satellite dichotomy: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atellite quenching f(mass) at 0.1&lt;z&lt;0.8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0467" y="3041218"/>
            <a:ext cx="3686290" cy="923263"/>
          </a:xfrm>
          <a:prstGeom prst="rect">
            <a:avLst/>
          </a:prstGeom>
        </p:spPr>
        <p:txBody>
          <a:bodyPr wrap="square" lIns="91370" tIns="45687" rIns="91370" bIns="45687">
            <a:spAutoFit/>
          </a:bodyPr>
          <a:lstStyle/>
          <a:p>
            <a:r>
              <a:rPr lang="en-US" b="1" dirty="0" smtClean="0"/>
              <a:t>Satellite quenching: constant at all masses, mirroring z~0 SDSS results; no evolution with redshift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09003" y="6076742"/>
            <a:ext cx="323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Knobel, Lilly, </a:t>
            </a:r>
            <a:r>
              <a:rPr lang="en-US" dirty="0" err="1" smtClean="0">
                <a:solidFill>
                  <a:srgbClr val="FF0000"/>
                </a:solidFill>
              </a:rPr>
              <a:t>Kovač</a:t>
            </a:r>
            <a:r>
              <a:rPr lang="en-US" dirty="0" smtClean="0">
                <a:solidFill>
                  <a:srgbClr val="FF0000"/>
                </a:solidFill>
              </a:rPr>
              <a:t>, et al.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4204" y="1228786"/>
            <a:ext cx="356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High-fidelity 20k zCOSMOS catalogue (Knobel et al. 2012)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9325" y="2606205"/>
            <a:ext cx="38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sat</a:t>
            </a:r>
            <a:r>
              <a:rPr lang="en-US" dirty="0" smtClean="0"/>
              <a:t> (m)</a:t>
            </a:r>
            <a:r>
              <a:rPr lang="en-US" baseline="-25000" dirty="0" smtClean="0"/>
              <a:t> </a:t>
            </a:r>
            <a:r>
              <a:rPr lang="en-US" dirty="0" smtClean="0"/>
              <a:t> = [f</a:t>
            </a:r>
            <a:r>
              <a:rPr lang="en-US" baseline="-25000" dirty="0" smtClean="0"/>
              <a:t>r,sat</a:t>
            </a:r>
            <a:r>
              <a:rPr lang="en-US" dirty="0" smtClean="0"/>
              <a:t>(m) – f</a:t>
            </a:r>
            <a:r>
              <a:rPr lang="en-US" baseline="-25000" dirty="0" smtClean="0"/>
              <a:t>r,cen</a:t>
            </a:r>
            <a:r>
              <a:rPr lang="en-US" dirty="0" smtClean="0"/>
              <a:t>(m)]/[f</a:t>
            </a:r>
            <a:r>
              <a:rPr lang="en-US" baseline="-25000" dirty="0" smtClean="0"/>
              <a:t>b,cen</a:t>
            </a:r>
            <a:r>
              <a:rPr lang="en-US" dirty="0" smtClean="0"/>
              <a:t>(m)]</a:t>
            </a:r>
            <a:endParaRPr lang="en-US" baseline="-25000" dirty="0"/>
          </a:p>
        </p:txBody>
      </p:sp>
      <p:pic>
        <p:nvPicPr>
          <p:cNvPr id="5" name="Picture 4" descr="apj468960f3_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2" y="982866"/>
            <a:ext cx="4228347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84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Fraction of red centrals and satellites as a function of local environment in 0.1&lt;z&lt;0.7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1079" y="1139215"/>
            <a:ext cx="3546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in the mass-matched samples to obtain reliable results</a:t>
            </a:r>
          </a:p>
          <a:p>
            <a:endParaRPr lang="en-US" dirty="0" smtClean="0"/>
          </a:p>
          <a:p>
            <a:r>
              <a:rPr lang="en-US" dirty="0" smtClean="0"/>
              <a:t>Centrals consistent with being independent of δ, i.e. fr,cen is consistent with ε</a:t>
            </a:r>
            <a:r>
              <a:rPr lang="en-US" baseline="-25000" dirty="0" smtClean="0"/>
              <a:t>m  </a:t>
            </a:r>
            <a:r>
              <a:rPr lang="en-US" dirty="0" smtClean="0"/>
              <a:t> (&gt;95%) where</a:t>
            </a:r>
          </a:p>
          <a:p>
            <a:r>
              <a:rPr lang="en-US" dirty="0" smtClean="0"/>
              <a:t>f_red = ε</a:t>
            </a:r>
            <a:r>
              <a:rPr lang="en-US" baseline="-25000" dirty="0" smtClean="0"/>
              <a:t>m</a:t>
            </a:r>
            <a:r>
              <a:rPr lang="en-US" dirty="0" smtClean="0"/>
              <a:t> + ε</a:t>
            </a:r>
            <a:r>
              <a:rPr lang="en-US" baseline="-25000" dirty="0" smtClean="0"/>
              <a:t>ρ </a:t>
            </a:r>
            <a:r>
              <a:rPr lang="en-US" dirty="0" smtClean="0"/>
              <a:t>  - ε</a:t>
            </a:r>
            <a:r>
              <a:rPr lang="en-US" baseline="-25000" dirty="0" smtClean="0"/>
              <a:t>m</a:t>
            </a:r>
            <a:r>
              <a:rPr lang="en-US" dirty="0" smtClean="0"/>
              <a:t> ε</a:t>
            </a:r>
            <a:r>
              <a:rPr lang="en-US" baseline="-25000" dirty="0" smtClean="0"/>
              <a:t>ρ </a:t>
            </a:r>
            <a:r>
              <a:rPr lang="en-US" dirty="0" smtClean="0"/>
              <a:t> </a:t>
            </a:r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/>
              <a:t>Red fraction of satellites require some additional form of quenching in addition to ε</a:t>
            </a:r>
            <a:r>
              <a:rPr lang="en-US" baseline="-25000" dirty="0"/>
              <a:t>m</a:t>
            </a:r>
            <a:endParaRPr lang="en-US" dirty="0"/>
          </a:p>
          <a:p>
            <a:endParaRPr lang="en-US" baseline="-25000" dirty="0" smtClean="0"/>
          </a:p>
          <a:p>
            <a:endParaRPr lang="en-US" dirty="0"/>
          </a:p>
        </p:txBody>
      </p:sp>
      <p:pic>
        <p:nvPicPr>
          <p:cNvPr id="5" name="Picture 4" descr="redfrac_censat_ran20_new_t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4519"/>
            <a:ext cx="4680000" cy="468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826833"/>
            <a:ext cx="177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Kovač et al. 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0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59284" y="6236122"/>
            <a:ext cx="1240231" cy="4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07" tIns="41403" rIns="82807" bIns="4140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326" y="5197872"/>
            <a:ext cx="8316314" cy="1200262"/>
          </a:xfrm>
          <a:prstGeom prst="rect">
            <a:avLst/>
          </a:prstGeom>
        </p:spPr>
        <p:txBody>
          <a:bodyPr wrap="square" lIns="91370" tIns="45687" rIns="91370" bIns="45687">
            <a:spAutoFit/>
          </a:bodyPr>
          <a:lstStyle/>
          <a:p>
            <a:r>
              <a:rPr lang="en-US" dirty="0" smtClean="0"/>
              <a:t>Satellite quenching: consistent with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ρ</a:t>
            </a:r>
            <a:r>
              <a:rPr lang="en-US" dirty="0" smtClean="0"/>
              <a:t>/</a:t>
            </a:r>
            <a:r>
              <a:rPr lang="en-US" dirty="0" err="1" smtClean="0"/>
              <a:t>fsat</a:t>
            </a:r>
            <a:r>
              <a:rPr lang="en-US" dirty="0" smtClean="0"/>
              <a:t>(, when centrals are not dependent on environment; mirroring the z~0 SDSS (Peng</a:t>
            </a:r>
            <a:r>
              <a:rPr lang="en-US" dirty="0"/>
              <a:t> </a:t>
            </a:r>
            <a:r>
              <a:rPr lang="en-US" dirty="0" smtClean="0"/>
              <a:t>et al. 2012) results </a:t>
            </a:r>
          </a:p>
          <a:p>
            <a:r>
              <a:rPr lang="en-US" b="1" dirty="0"/>
              <a:t>S</a:t>
            </a:r>
            <a:r>
              <a:rPr lang="en-US" b="1" dirty="0" smtClean="0"/>
              <a:t>atellites are the major drivers of the overall observed environmental differences up to z~0.7</a:t>
            </a:r>
            <a:endParaRPr lang="en-US" b="1" dirty="0"/>
          </a:p>
        </p:txBody>
      </p:sp>
      <p:pic>
        <p:nvPicPr>
          <p:cNvPr id="5" name="Picture 4" descr="fig1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5" y="1116475"/>
            <a:ext cx="3960000" cy="3960000"/>
          </a:xfrm>
          <a:prstGeom prst="rect">
            <a:avLst/>
          </a:prstGeom>
        </p:spPr>
      </p:pic>
      <p:pic>
        <p:nvPicPr>
          <p:cNvPr id="7" name="Picture 6" descr="fig1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56" y="1116475"/>
            <a:ext cx="3960000" cy="396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0046" y="675346"/>
            <a:ext cx="492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sat</a:t>
            </a:r>
            <a:r>
              <a:rPr lang="en-US" dirty="0" smtClean="0"/>
              <a:t> (M</a:t>
            </a:r>
            <a:r>
              <a:rPr lang="en-US" baseline="-25000" dirty="0" smtClean="0"/>
              <a:t>*</a:t>
            </a:r>
            <a:r>
              <a:rPr lang="en-US" dirty="0" smtClean="0"/>
              <a:t>,δ)</a:t>
            </a:r>
            <a:r>
              <a:rPr lang="en-US" baseline="-25000" dirty="0" smtClean="0"/>
              <a:t> </a:t>
            </a:r>
            <a:r>
              <a:rPr lang="en-US" dirty="0" smtClean="0"/>
              <a:t> = [f</a:t>
            </a:r>
            <a:r>
              <a:rPr lang="en-US" baseline="-25000" dirty="0" smtClean="0"/>
              <a:t>r,sat</a:t>
            </a:r>
            <a:r>
              <a:rPr lang="en-US" dirty="0" smtClean="0"/>
              <a:t>(M</a:t>
            </a:r>
            <a:r>
              <a:rPr lang="en-US" baseline="-25000" dirty="0" smtClean="0"/>
              <a:t>*</a:t>
            </a:r>
            <a:r>
              <a:rPr lang="en-US" dirty="0" smtClean="0"/>
              <a:t>,δ) – f</a:t>
            </a:r>
            <a:r>
              <a:rPr lang="en-US" baseline="-25000" dirty="0" smtClean="0"/>
              <a:t>r,cen</a:t>
            </a:r>
            <a:r>
              <a:rPr lang="en-US" dirty="0" smtClean="0"/>
              <a:t>(M</a:t>
            </a:r>
            <a:r>
              <a:rPr lang="en-US" baseline="-25000" dirty="0" smtClean="0"/>
              <a:t>*</a:t>
            </a:r>
            <a:r>
              <a:rPr lang="en-US" dirty="0" smtClean="0"/>
              <a:t>,δ)]/[f</a:t>
            </a:r>
            <a:r>
              <a:rPr lang="en-US" baseline="-25000" dirty="0" smtClean="0"/>
              <a:t>b,cen</a:t>
            </a:r>
            <a:r>
              <a:rPr lang="en-US" dirty="0" smtClean="0"/>
              <a:t>(M</a:t>
            </a:r>
            <a:r>
              <a:rPr lang="en-US" baseline="-25000" dirty="0" smtClean="0"/>
              <a:t>*</a:t>
            </a:r>
            <a:r>
              <a:rPr lang="en-US" dirty="0" smtClean="0"/>
              <a:t>,δ)]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499515" y="242898"/>
            <a:ext cx="6256762" cy="430821"/>
          </a:xfrm>
          <a:prstGeom prst="rect">
            <a:avLst/>
          </a:prstGeom>
        </p:spPr>
        <p:txBody>
          <a:bodyPr wrap="none" lIns="91370" tIns="45687" rIns="91370" bIns="45687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+mj-lt"/>
              </a:rPr>
              <a:t>Central/satellite dichotomy: 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satellite quenching f(δ) 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9952" y="6361314"/>
            <a:ext cx="177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Kovač et al. 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pj507053f7_hr.jpg" descr="/Users/katarinakovac/astro/output/marseille2015/presentation/apj507053f7_hr.jp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14" r="-130914"/>
          <a:stretch/>
        </p:blipFill>
        <p:spPr>
          <a:xfrm rot="5400000">
            <a:off x="-2094810" y="-1754284"/>
            <a:ext cx="13223532" cy="7272000"/>
          </a:xfrm>
        </p:spPr>
      </p:pic>
      <p:sp>
        <p:nvSpPr>
          <p:cNvPr id="7" name="Rectangle 14"/>
          <p:cNvSpPr>
            <a:spLocks/>
          </p:cNvSpPr>
          <p:nvPr/>
        </p:nvSpPr>
        <p:spPr bwMode="auto">
          <a:xfrm>
            <a:off x="262768" y="455826"/>
            <a:ext cx="8939623" cy="39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6841" bIns="0"/>
          <a:lstStyle/>
          <a:p>
            <a:pPr marL="35978">
              <a:spcBef>
                <a:spcPts val="1225"/>
              </a:spcBef>
            </a:pPr>
            <a:r>
              <a:rPr lang="en-US" sz="2200" dirty="0">
                <a:solidFill>
                  <a:srgbClr val="1F497D"/>
                </a:solidFill>
                <a:latin typeface="Calibri"/>
                <a:ea typeface="ＭＳ Ｐゴシック" charset="0"/>
                <a:cs typeface="Times New Roman" charset="0"/>
              </a:rPr>
              <a:t>Satellite quenching efficiency (z=0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Times New Roman" charset="0"/>
              </a:rPr>
              <a:t>) as function of environmental parameters</a:t>
            </a:r>
            <a:endParaRPr lang="en-US" sz="2200" dirty="0">
              <a:solidFill>
                <a:srgbClr val="1F497D"/>
              </a:solidFill>
              <a:latin typeface="Calibri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68" y="5003199"/>
            <a:ext cx="731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these environmental parameters are important in satellite quenching.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6617" y="5539205"/>
            <a:ext cx="323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/>
              </a:rPr>
              <a:t>Knobel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, Lilly, Woo,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Kovač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2014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48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j507053f9_h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33" r="-76033"/>
          <a:stretch>
            <a:fillRect/>
          </a:stretch>
        </p:blipFill>
        <p:spPr>
          <a:xfrm>
            <a:off x="-3138673" y="845185"/>
            <a:ext cx="10474705" cy="5760000"/>
          </a:xfrm>
        </p:spPr>
      </p:pic>
      <p:sp>
        <p:nvSpPr>
          <p:cNvPr id="7" name="Rectangle 6"/>
          <p:cNvSpPr/>
          <p:nvPr/>
        </p:nvSpPr>
        <p:spPr>
          <a:xfrm>
            <a:off x="2337772" y="4729972"/>
            <a:ext cx="2227325" cy="1875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398" y="4289556"/>
            <a:ext cx="323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Knobel</a:t>
            </a:r>
            <a:r>
              <a:rPr lang="en-US" dirty="0" smtClean="0">
                <a:solidFill>
                  <a:srgbClr val="FF0000"/>
                </a:solidFill>
              </a:rPr>
              <a:t>, Lilly, Woo, </a:t>
            </a:r>
            <a:r>
              <a:rPr lang="en-US" dirty="0" err="1" smtClean="0">
                <a:solidFill>
                  <a:srgbClr val="FF0000"/>
                </a:solidFill>
              </a:rPr>
              <a:t>Kovač</a:t>
            </a:r>
            <a:r>
              <a:rPr lang="en-US" dirty="0" smtClean="0">
                <a:solidFill>
                  <a:srgbClr val="FF0000"/>
                </a:solidFill>
              </a:rPr>
              <a:t> 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396" y="873236"/>
            <a:ext cx="3879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Satellites of quenched centrals ~2.5 times more likely to be quenched than satellites of star-forming centrals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Signal vary in similar way with the environmental parameters for satellites of both quenched and star-forming centrals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Existence of some “hidden variable” shared by the centrals and satellites in the same group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8639" y="-164604"/>
            <a:ext cx="83912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2"/>
                </a:solidFill>
                <a:ea typeface="+mn-ea"/>
                <a:cs typeface="+mn-cs"/>
              </a:rPr>
              <a:t>Satellites are the major drivers of the overall observed environmental effects       	… but …  properties of satellites depend on properties of their  central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2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463"/>
            <a:ext cx="191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Kovač </a:t>
            </a:r>
            <a:r>
              <a:rPr lang="en-US" dirty="0" smtClean="0">
                <a:solidFill>
                  <a:srgbClr val="FF0000"/>
                </a:solidFill>
              </a:rPr>
              <a:t>K.+, in prep.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86571" y="-102698"/>
            <a:ext cx="83912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+mn-ea"/>
                <a:cs typeface="+mn-cs"/>
              </a:rPr>
              <a:t>                                   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2"/>
                </a:solidFill>
                <a:ea typeface="+mn-ea"/>
                <a:cs typeface="+mn-cs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ea typeface="+mn-ea"/>
                <a:cs typeface="+mn-cs"/>
              </a:rPr>
              <a:t>onformity at z&gt;0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1" name="Picture 10" descr="epssat_msat_conformity_z04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4" y="2943937"/>
            <a:ext cx="2865306" cy="2160000"/>
          </a:xfrm>
          <a:prstGeom prst="rect">
            <a:avLst/>
          </a:prstGeom>
        </p:spPr>
      </p:pic>
      <p:pic>
        <p:nvPicPr>
          <p:cNvPr id="12" name="Picture 11" descr="epssat_msat_conformity_z01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14" y="2983432"/>
            <a:ext cx="2865306" cy="2160000"/>
          </a:xfrm>
          <a:prstGeom prst="rect">
            <a:avLst/>
          </a:prstGeom>
        </p:spPr>
      </p:pic>
      <p:pic>
        <p:nvPicPr>
          <p:cNvPr id="15" name="Content Placeholder 14" descr="qfrsat_msat_z0104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6" r="-18536"/>
          <a:stretch>
            <a:fillRect/>
          </a:stretch>
        </p:blipFill>
        <p:spPr>
          <a:xfrm>
            <a:off x="863217" y="881828"/>
            <a:ext cx="3927548" cy="2160000"/>
          </a:xfrm>
        </p:spPr>
      </p:pic>
      <p:pic>
        <p:nvPicPr>
          <p:cNvPr id="16" name="Picture 15" descr="qfrsat_msat_z0407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5" y="881828"/>
            <a:ext cx="2865306" cy="216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8974" y="5429560"/>
            <a:ext cx="8802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Satellites </a:t>
            </a:r>
            <a:r>
              <a:rPr lang="en-US" dirty="0"/>
              <a:t>of quenched centrals </a:t>
            </a:r>
            <a:r>
              <a:rPr lang="en-US" dirty="0" smtClean="0"/>
              <a:t>are more </a:t>
            </a:r>
            <a:r>
              <a:rPr lang="en-US" dirty="0"/>
              <a:t>likely to be quenched than satellites </a:t>
            </a:r>
            <a:r>
              <a:rPr lang="en-US" dirty="0" smtClean="0"/>
              <a:t>of  star</a:t>
            </a:r>
            <a:r>
              <a:rPr lang="en-US" dirty="0"/>
              <a:t>-forming </a:t>
            </a:r>
            <a:r>
              <a:rPr lang="en-US" dirty="0" smtClean="0"/>
              <a:t>centrals up to z~0.7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25499" y="5016343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og(m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74918" y="4953645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og(m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783051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0.1&lt;z&lt;0.4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55732" y="795939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0.4&lt;z&lt;0.7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74648" y="3962403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sat</a:t>
            </a:r>
            <a:r>
              <a:rPr lang="en-US" dirty="0"/>
              <a:t>&gt;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275709" y="3891846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sat</a:t>
            </a:r>
            <a:r>
              <a:rPr lang="en-US" dirty="0"/>
              <a:t>&gt;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888759" y="1690513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q|sat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274486" y="1690513"/>
            <a:ext cx="94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q|sat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5592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47962</TotalTime>
  <Words>1111</Words>
  <Application>Microsoft Macintosh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Black</vt:lpstr>
      <vt:lpstr>Office Theme</vt:lpstr>
      <vt:lpstr>PowerPoint Presentation</vt:lpstr>
      <vt:lpstr>Overview</vt:lpstr>
      <vt:lpstr>PowerPoint Presentation</vt:lpstr>
      <vt:lpstr>PowerPoint Presentation</vt:lpstr>
      <vt:lpstr>Fraction of red centrals and satellites as a function of local environment in 0.1&lt;z&lt;0.7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Tunable Halo Model of Galactic Conformity</vt:lpstr>
      <vt:lpstr>PowerPoint Presentation</vt:lpstr>
    </vt:vector>
  </TitlesOfParts>
  <Company>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Astro Astro</dc:creator>
  <cp:lastModifiedBy>Katarina</cp:lastModifiedBy>
  <cp:revision>474</cp:revision>
  <dcterms:created xsi:type="dcterms:W3CDTF">2012-12-03T10:14:00Z</dcterms:created>
  <dcterms:modified xsi:type="dcterms:W3CDTF">2015-09-02T09:57:22Z</dcterms:modified>
</cp:coreProperties>
</file>