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81" r:id="rId2"/>
    <p:sldId id="264" r:id="rId3"/>
    <p:sldId id="273" r:id="rId4"/>
    <p:sldId id="268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1096" y="-80"/>
      </p:cViewPr>
      <p:guideLst>
        <p:guide orient="horz" pos="2362"/>
        <p:guide pos="33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E34B1-9B4E-F24B-834F-1CDFD237419B}" type="datetimeFigureOut">
              <a:rPr lang="en-US" smtClean="0"/>
              <a:t>2/9/15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6613E-B9B1-ED48-A372-C8E46C083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7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579C-9195-5544-B695-A1336808ECA2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C99-B644-3048-8542-D6A9EB04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579C-9195-5544-B695-A1336808ECA2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C99-B644-3048-8542-D6A9EB04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2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579C-9195-5544-B695-A1336808ECA2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C99-B644-3048-8542-D6A9EB04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5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579C-9195-5544-B695-A1336808ECA2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C99-B644-3048-8542-D6A9EB04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5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579C-9195-5544-B695-A1336808ECA2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C99-B644-3048-8542-D6A9EB04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579C-9195-5544-B695-A1336808ECA2}" type="datetimeFigureOut">
              <a:rPr lang="en-US" smtClean="0"/>
              <a:t>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C99-B644-3048-8542-D6A9EB04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1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579C-9195-5544-B695-A1336808ECA2}" type="datetimeFigureOut">
              <a:rPr lang="en-US" smtClean="0"/>
              <a:t>2/9/15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C99-B644-3048-8542-D6A9EB04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2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579C-9195-5544-B695-A1336808ECA2}" type="datetimeFigureOut">
              <a:rPr lang="en-US" smtClean="0"/>
              <a:t>2/9/15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C99-B644-3048-8542-D6A9EB04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0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579C-9195-5544-B695-A1336808ECA2}" type="datetimeFigureOut">
              <a:rPr lang="en-US" smtClean="0"/>
              <a:t>2/9/15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C99-B644-3048-8542-D6A9EB04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7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579C-9195-5544-B695-A1336808ECA2}" type="datetimeFigureOut">
              <a:rPr lang="en-US" smtClean="0"/>
              <a:t>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C99-B644-3048-8542-D6A9EB04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579C-9195-5544-B695-A1336808ECA2}" type="datetimeFigureOut">
              <a:rPr lang="en-US" smtClean="0"/>
              <a:t>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C99-B644-3048-8542-D6A9EB04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0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9579C-9195-5544-B695-A1336808ECA2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3C99-B644-3048-8542-D6A9EB04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3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931" y="91204"/>
            <a:ext cx="894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cs typeface="Times New Roman"/>
              </a:rPr>
              <a:t>Mass and environment quenching</a:t>
            </a:r>
            <a:r>
              <a:rPr lang="en-US" sz="24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Symbol" charset="2"/>
              </a:rPr>
              <a:t>(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Symbol" charset="2"/>
              </a:rPr>
              <a:t>Peng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Symbol" charset="2"/>
              </a:rPr>
              <a:t> et al 2010, 2012)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cs typeface="Symbol" charset="2"/>
            </a:endParaRPr>
          </a:p>
        </p:txBody>
      </p:sp>
      <p:pic>
        <p:nvPicPr>
          <p:cNvPr id="7" name="Picture 6" descr="Fig_0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702" y="851940"/>
            <a:ext cx="3937991" cy="451108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092459"/>
              </p:ext>
            </p:extLst>
          </p:nvPr>
        </p:nvGraphicFramePr>
        <p:xfrm>
          <a:off x="632067" y="5363028"/>
          <a:ext cx="2939774" cy="35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4" imgW="2209800" imgH="266700" progId="Equation.3">
                  <p:embed/>
                </p:oleObj>
              </mc:Choice>
              <mc:Fallback>
                <p:oleObj name="Equation" r:id="rId4" imgW="22098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067" y="5363028"/>
                        <a:ext cx="2939774" cy="353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fig13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8" y="2738703"/>
            <a:ext cx="5586892" cy="21108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37384" y="4849562"/>
            <a:ext cx="212045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f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rom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Peng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 et al (2012)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1805" y="3875799"/>
            <a:ext cx="138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57044" y="4032245"/>
            <a:ext cx="138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satellites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63289" y="1101762"/>
            <a:ext cx="4994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Two “separable effects”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Mass-quenching:  Depends on mass but not environment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Satellite quenching:  Depends on environment but not on mass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27650" y="5716953"/>
            <a:ext cx="3405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Apple Casual"/>
                <a:cs typeface="Apple Casual"/>
              </a:rPr>
              <a:t>But are they actually the same thing?</a:t>
            </a:r>
            <a:endParaRPr lang="en-US" sz="24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930" y="5856918"/>
            <a:ext cx="4015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NB </a:t>
            </a:r>
            <a:r>
              <a:rPr lang="en-US" sz="1600" dirty="0" err="1" smtClean="0">
                <a:latin typeface="Symbol" charset="2"/>
                <a:cs typeface="Symbol" charset="2"/>
              </a:rPr>
              <a:t>e</a:t>
            </a:r>
            <a:r>
              <a:rPr lang="en-US" sz="1600" baseline="-25000" dirty="0" err="1" smtClean="0"/>
              <a:t>sat</a:t>
            </a:r>
            <a:r>
              <a:rPr lang="en-US" sz="1600" dirty="0" smtClean="0"/>
              <a:t> measures the differential effect of the environment on top of effect of mass (or vice versa).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563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6" grpId="0"/>
      <p:bldP spid="8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laxy_conformity_matched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52" y="1661980"/>
            <a:ext cx="4070950" cy="31801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9192" y="-354805"/>
            <a:ext cx="2512785" cy="58449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 descr="e_s_1D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6" y="1070619"/>
            <a:ext cx="3919437" cy="57767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8602" y="801186"/>
            <a:ext cx="33888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Variation of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Symbol" charset="2"/>
                <a:cs typeface="Symbol" charset="2"/>
              </a:rPr>
              <a:t>e</a:t>
            </a:r>
            <a:r>
              <a:rPr lang="en-US" sz="16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sat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in 1-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16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sat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16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16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cen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Symbol" charset="2"/>
                <a:cs typeface="Symbol" charset="2"/>
              </a:rPr>
              <a:t> d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, R and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sSFR</a:t>
            </a:r>
            <a:r>
              <a:rPr lang="en-US" sz="16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cen</a:t>
            </a:r>
            <a:endParaRPr lang="en-US" sz="1600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1638" y="837144"/>
            <a:ext cx="3816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Essential to control in halo mass. Conformity in satellites that are carefully matched in </a:t>
            </a:r>
            <a:r>
              <a:rPr lang="en-US" sz="1600" u="sng" dirty="0" smtClean="0"/>
              <a:t>all five</a:t>
            </a:r>
            <a:r>
              <a:rPr lang="en-US" sz="1600" dirty="0" smtClean="0"/>
              <a:t> of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star</a:t>
            </a:r>
            <a:r>
              <a:rPr lang="en-US" sz="1600" dirty="0" smtClean="0"/>
              <a:t>,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halo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Symbol" charset="2"/>
                <a:cs typeface="Symbol" charset="2"/>
              </a:rPr>
              <a:t>d</a:t>
            </a:r>
            <a:r>
              <a:rPr lang="en-US" sz="1600" dirty="0" smtClean="0"/>
              <a:t>, R,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cen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56449" y="5214980"/>
            <a:ext cx="3521971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Bottom line:   Environmental quenching effects as measured by </a:t>
            </a:r>
            <a:r>
              <a:rPr lang="en-US" sz="16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e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sat</a:t>
            </a:r>
            <a:r>
              <a:rPr lang="en-US" sz="1600" dirty="0" smtClean="0">
                <a:solidFill>
                  <a:srgbClr val="FF0000"/>
                </a:solidFill>
              </a:rPr>
              <a:t> are 2.5 times stronger in satellites with quenched centrals than those of SF centrals after taking into account all other effects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992797" y="4214747"/>
            <a:ext cx="182883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Up Arrow 16"/>
          <p:cNvSpPr/>
          <p:nvPr/>
        </p:nvSpPr>
        <p:spPr>
          <a:xfrm>
            <a:off x="6543260" y="3833060"/>
            <a:ext cx="297257" cy="371191"/>
          </a:xfrm>
          <a:prstGeom prst="upArrow">
            <a:avLst>
              <a:gd name="adj1" fmla="val 57062"/>
              <a:gd name="adj2" fmla="val 50000"/>
            </a:avLst>
          </a:prstGeom>
          <a:solidFill>
            <a:schemeClr val="tx2">
              <a:lumMod val="60000"/>
              <a:lumOff val="40000"/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6915898" y="3276977"/>
            <a:ext cx="297257" cy="937770"/>
          </a:xfrm>
          <a:prstGeom prst="upArrow">
            <a:avLst/>
          </a:prstGeom>
          <a:solidFill>
            <a:srgbClr val="FF000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4173" y="146948"/>
            <a:ext cx="772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Revisit of environment effects in SDSS (</a:t>
            </a:r>
            <a:r>
              <a:rPr lang="en-US" sz="2400" dirty="0" err="1" smtClean="0"/>
              <a:t>Knobel</a:t>
            </a:r>
            <a:r>
              <a:rPr lang="en-US" sz="2400" dirty="0" smtClean="0"/>
              <a:t> et al 2014)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315092" y="5491979"/>
            <a:ext cx="137451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rgbClr val="FF0000"/>
                </a:solidFill>
              </a:rPr>
              <a:t>“conformity”              </a:t>
            </a:r>
            <a:r>
              <a:rPr lang="en-US" sz="800" dirty="0" smtClean="0">
                <a:solidFill>
                  <a:srgbClr val="FF0000"/>
                </a:solidFill>
              </a:rPr>
              <a:t>(</a:t>
            </a:r>
            <a:r>
              <a:rPr lang="en-US" sz="800" dirty="0" err="1" smtClean="0">
                <a:solidFill>
                  <a:srgbClr val="FF0000"/>
                </a:solidFill>
              </a:rPr>
              <a:t>Weinmann</a:t>
            </a:r>
            <a:r>
              <a:rPr lang="en-US" sz="800" dirty="0" smtClean="0">
                <a:solidFill>
                  <a:srgbClr val="FF0000"/>
                </a:solidFill>
              </a:rPr>
              <a:t>+ 2006)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035682" y="2691306"/>
            <a:ext cx="1609094" cy="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277390" y="2691304"/>
            <a:ext cx="1609094" cy="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77390" y="4494704"/>
            <a:ext cx="1609094" cy="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038884" y="4494706"/>
            <a:ext cx="1609094" cy="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277390" y="6305575"/>
            <a:ext cx="1609094" cy="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429790" y="4647104"/>
            <a:ext cx="1609094" cy="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052848" y="6308964"/>
            <a:ext cx="1609094" cy="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0" y="727410"/>
            <a:ext cx="9144000" cy="1232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03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303" y="315109"/>
            <a:ext cx="7377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0000"/>
                </a:solidFill>
              </a:rPr>
              <a:t>Galaxies as (not) probabilistic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7863" y="1438047"/>
            <a:ext cx="3134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“probability of quenching”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302" y="2348157"/>
            <a:ext cx="7850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Galaxies are (probably) not probabilistic systems.  The </a:t>
            </a:r>
            <a:r>
              <a:rPr lang="en-US" dirty="0" smtClean="0"/>
              <a:t>apparent </a:t>
            </a:r>
            <a:r>
              <a:rPr lang="en-US" dirty="0" smtClean="0"/>
              <a:t>probabilistic aspect of quenching reflects </a:t>
            </a:r>
            <a:r>
              <a:rPr lang="en-US" u="sng" dirty="0" smtClean="0"/>
              <a:t>incomplete knowledge</a:t>
            </a:r>
            <a:r>
              <a:rPr lang="en-US" dirty="0" smtClean="0"/>
              <a:t>, i.e. the presence of “hidden variables”.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2303" y="1287967"/>
            <a:ext cx="2752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Observed fraction of systems quenched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3904863" y="1477907"/>
            <a:ext cx="1418722" cy="37376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9897" y="3587361"/>
            <a:ext cx="7196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Conformity implies that there </a:t>
            </a:r>
            <a:r>
              <a:rPr lang="en-US" dirty="0"/>
              <a:t>must be a “</a:t>
            </a:r>
            <a:r>
              <a:rPr lang="en-US" u="sng" dirty="0"/>
              <a:t>hidden</a:t>
            </a:r>
            <a:r>
              <a:rPr lang="en-US" dirty="0"/>
              <a:t> </a:t>
            </a:r>
            <a:r>
              <a:rPr lang="en-US" u="sng" dirty="0"/>
              <a:t>common</a:t>
            </a:r>
            <a:r>
              <a:rPr lang="en-US" dirty="0"/>
              <a:t> variable” that is playing an important role in linking </a:t>
            </a:r>
            <a:r>
              <a:rPr lang="en-US" dirty="0" smtClean="0"/>
              <a:t>the quenching </a:t>
            </a:r>
            <a:r>
              <a:rPr lang="en-US" dirty="0"/>
              <a:t>of centrals and environmental effects in satellites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Environmental-quenching (largely) caused by halo-wide effects </a:t>
            </a:r>
            <a:r>
              <a:rPr lang="en-US" u="sng" dirty="0" smtClean="0"/>
              <a:t>consequent</a:t>
            </a:r>
            <a:r>
              <a:rPr lang="en-US" dirty="0" smtClean="0"/>
              <a:t> to mass-quenching of the central by whatever mechanism.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Both mass- and environment-quenching are both </a:t>
            </a:r>
            <a:r>
              <a:rPr lang="en-US" u="sng" dirty="0" smtClean="0"/>
              <a:t>caused</a:t>
            </a:r>
            <a:r>
              <a:rPr lang="en-US" dirty="0" smtClean="0"/>
              <a:t> by halo-wide effects shared by centrals and satellites of a given halo (incl. formation history of halo)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7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203" y="1531049"/>
            <a:ext cx="1112927" cy="377817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393138" y="448659"/>
            <a:ext cx="7818161" cy="5850538"/>
            <a:chOff x="392798" y="-611520"/>
            <a:chExt cx="8938169" cy="66926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9712" y="626659"/>
              <a:ext cx="5337841" cy="539122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788862" y="-611520"/>
              <a:ext cx="6355137" cy="257952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92798" y="1954909"/>
              <a:ext cx="8938169" cy="4126183"/>
              <a:chOff x="392798" y="2566429"/>
              <a:chExt cx="8938169" cy="412618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759382" y="2579522"/>
                <a:ext cx="571585" cy="411309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941262" y="2566429"/>
                <a:ext cx="528449" cy="1524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331700" y="5717362"/>
                <a:ext cx="528449" cy="41064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392798" y="4962639"/>
                <a:ext cx="2828142" cy="3928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4412426" y="3234226"/>
                <a:ext cx="3735764" cy="1767695"/>
              </a:xfrm>
              <a:prstGeom prst="line">
                <a:avLst/>
              </a:prstGeom>
              <a:ln w="38100" cap="rnd" cmpd="sng">
                <a:solidFill>
                  <a:srgbClr val="0000FF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2566277" y="3181850"/>
                <a:ext cx="5581913" cy="1820071"/>
              </a:xfrm>
              <a:prstGeom prst="line">
                <a:avLst/>
              </a:prstGeom>
              <a:ln w="38100" cap="rnd" cmpd="sng">
                <a:solidFill>
                  <a:srgbClr val="FF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Left-Right Arrow 26"/>
              <p:cNvSpPr/>
              <p:nvPr/>
            </p:nvSpPr>
            <p:spPr>
              <a:xfrm>
                <a:off x="2634768" y="4823060"/>
                <a:ext cx="1750634" cy="365125"/>
              </a:xfrm>
              <a:prstGeom prst="leftRightArrow">
                <a:avLst/>
              </a:prstGeom>
              <a:solidFill>
                <a:schemeClr val="accent6">
                  <a:lumMod val="75000"/>
                  <a:alpha val="42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338717" y="1032535"/>
            <a:ext cx="84147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Another argument in </a:t>
            </a:r>
            <a:r>
              <a:rPr lang="en-US" sz="2000" dirty="0" err="1" smtClean="0"/>
              <a:t>favour</a:t>
            </a:r>
            <a:r>
              <a:rPr lang="en-US" sz="2000" dirty="0" smtClean="0"/>
              <a:t>: </a:t>
            </a:r>
          </a:p>
          <a:p>
            <a:r>
              <a:rPr lang="en-US" sz="2000" dirty="0" smtClean="0"/>
              <a:t>Environment-quenching of (reasonably massive) satellites starts to be important at 11.5 &lt; log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h</a:t>
            </a:r>
            <a:r>
              <a:rPr lang="en-US" sz="2000" dirty="0" smtClean="0"/>
              <a:t> &lt; 12.5.  This is the halo mass (of centrals) that is associated with the Schechter stellar M* that is associated with mass-quenching.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38717" y="2828810"/>
            <a:ext cx="2803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Also: independence of structure on whether mass- or environment- quenched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Carollo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 2014)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8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ellite_distribution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20" y="64333"/>
            <a:ext cx="2762510" cy="6698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357" y="3359602"/>
            <a:ext cx="3904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Expected!!  </a:t>
            </a:r>
          </a:p>
          <a:p>
            <a:endParaRPr lang="en-US" sz="2000" dirty="0"/>
          </a:p>
          <a:p>
            <a:r>
              <a:rPr lang="en-US" sz="2000" dirty="0" smtClean="0"/>
              <a:t>Distribution of most environment variables for satellites is independent of the satellite’s mass!  </a:t>
            </a:r>
          </a:p>
          <a:p>
            <a:endParaRPr lang="en-US" sz="2000" dirty="0"/>
          </a:p>
          <a:p>
            <a:r>
              <a:rPr lang="en-US" sz="2000" dirty="0" smtClean="0"/>
              <a:t>But note this requires quenching “response”  to be independent of satellite mass.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004913" y="146242"/>
            <a:ext cx="71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FF"/>
                </a:solidFill>
                <a:cs typeface="Symbol" charset="2"/>
              </a:rPr>
              <a:t>m</a:t>
            </a:r>
            <a:r>
              <a:rPr lang="en-US" baseline="-25000" dirty="0" err="1" smtClean="0">
                <a:solidFill>
                  <a:srgbClr val="0000FF"/>
                </a:solidFill>
                <a:cs typeface="Symbol" charset="2"/>
              </a:rPr>
              <a:t>halo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4913" y="3514229"/>
            <a:ext cx="60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0000FF"/>
                </a:solidFill>
                <a:cs typeface="Symbol" charset="2"/>
              </a:rPr>
              <a:t>m</a:t>
            </a:r>
            <a:r>
              <a:rPr lang="en-US" baseline="-25000" dirty="0" err="1" smtClean="0">
                <a:solidFill>
                  <a:srgbClr val="0000FF"/>
                </a:solidFill>
                <a:cs typeface="Symbol" charset="2"/>
              </a:rPr>
              <a:t>cen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57622" y="1818620"/>
            <a:ext cx="60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endParaRPr lang="en-US" baseline="-250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4913" y="5177404"/>
            <a:ext cx="92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Symbol" charset="2"/>
              </a:rPr>
              <a:t>r/</a:t>
            </a:r>
            <a:r>
              <a:rPr lang="en-US" dirty="0" err="1" smtClean="0">
                <a:solidFill>
                  <a:srgbClr val="0000FF"/>
                </a:solidFill>
                <a:cs typeface="Symbol" charset="2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cs typeface="Symbol" charset="2"/>
              </a:rPr>
              <a:t>rms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357" y="1343181"/>
            <a:ext cx="4177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But then why do satellite-quenching and  mass-quenching have such different dependencies on galaxy mass?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64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432</Words>
  <Application>Microsoft Macintosh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ETH Zurich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Lilly</dc:creator>
  <cp:lastModifiedBy>Simon Lilly</cp:lastModifiedBy>
  <cp:revision>142</cp:revision>
  <cp:lastPrinted>2015-09-02T07:42:15Z</cp:lastPrinted>
  <dcterms:created xsi:type="dcterms:W3CDTF">2014-08-05T16:49:58Z</dcterms:created>
  <dcterms:modified xsi:type="dcterms:W3CDTF">2015-09-02T13:32:46Z</dcterms:modified>
</cp:coreProperties>
</file>