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8" r:id="rId2"/>
    <p:sldId id="262" r:id="rId3"/>
    <p:sldId id="264" r:id="rId4"/>
    <p:sldId id="257" r:id="rId5"/>
    <p:sldId id="266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8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08B64-9DCD-E748-B41F-442D1D4BAFC2}" type="datetimeFigureOut">
              <a:rPr lang="en-US" smtClean="0"/>
              <a:t>9/2/15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C2DEB-AEB9-3F4A-B384-37185E80C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7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1E47-1869-1044-A829-0CBD2953B182}" type="datetimeFigureOut">
              <a:rPr lang="en-US" smtClean="0"/>
              <a:t>9/2/15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293A-FC95-6B46-9935-C8F0886D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0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1E47-1869-1044-A829-0CBD2953B182}" type="datetimeFigureOut">
              <a:rPr lang="en-US" smtClean="0"/>
              <a:t>9/2/15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293A-FC95-6B46-9935-C8F0886D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5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1E47-1869-1044-A829-0CBD2953B182}" type="datetimeFigureOut">
              <a:rPr lang="en-US" smtClean="0"/>
              <a:t>9/2/15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293A-FC95-6B46-9935-C8F0886D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6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1E47-1869-1044-A829-0CBD2953B182}" type="datetimeFigureOut">
              <a:rPr lang="en-US" smtClean="0"/>
              <a:t>9/2/15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293A-FC95-6B46-9935-C8F0886D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1E47-1869-1044-A829-0CBD2953B182}" type="datetimeFigureOut">
              <a:rPr lang="en-US" smtClean="0"/>
              <a:t>9/2/15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293A-FC95-6B46-9935-C8F0886D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7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1E47-1869-1044-A829-0CBD2953B182}" type="datetimeFigureOut">
              <a:rPr lang="en-US" smtClean="0"/>
              <a:t>9/2/15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293A-FC95-6B46-9935-C8F0886D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7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1E47-1869-1044-A829-0CBD2953B182}" type="datetimeFigureOut">
              <a:rPr lang="en-US" smtClean="0"/>
              <a:t>9/2/15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293A-FC95-6B46-9935-C8F0886D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1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1E47-1869-1044-A829-0CBD2953B182}" type="datetimeFigureOut">
              <a:rPr lang="en-US" smtClean="0"/>
              <a:t>9/2/15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293A-FC95-6B46-9935-C8F0886D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6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1E47-1869-1044-A829-0CBD2953B182}" type="datetimeFigureOut">
              <a:rPr lang="en-US" smtClean="0"/>
              <a:t>9/2/15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293A-FC95-6B46-9935-C8F0886D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2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1E47-1869-1044-A829-0CBD2953B182}" type="datetimeFigureOut">
              <a:rPr lang="en-US" smtClean="0"/>
              <a:t>9/2/15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293A-FC95-6B46-9935-C8F0886D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7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1E47-1869-1044-A829-0CBD2953B182}" type="datetimeFigureOut">
              <a:rPr lang="en-US" smtClean="0"/>
              <a:t>9/2/15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293A-FC95-6B46-9935-C8F0886D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1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31E47-1869-1044-A829-0CBD2953B182}" type="datetimeFigureOut">
              <a:rPr lang="en-US" smtClean="0"/>
              <a:t>9/2/15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5293A-FC95-6B46-9935-C8F0886D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wickySymp2015_Progra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97"/>
          <a:stretch/>
        </p:blipFill>
        <p:spPr>
          <a:xfrm>
            <a:off x="0" y="226964"/>
            <a:ext cx="9134310" cy="687037"/>
          </a:xfrm>
          <a:prstGeom prst="rect">
            <a:avLst/>
          </a:prstGeom>
        </p:spPr>
      </p:pic>
      <p:pic>
        <p:nvPicPr>
          <p:cNvPr id="2" name="Picture 1" descr="ZwickySymp2015_Progra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77" b="19926"/>
          <a:stretch/>
        </p:blipFill>
        <p:spPr>
          <a:xfrm>
            <a:off x="5" y="909792"/>
            <a:ext cx="9134305" cy="7690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8043" y="1890864"/>
            <a:ext cx="8830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D0D0D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739" y="1890911"/>
            <a:ext cx="8581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3366FF"/>
                </a:solidFill>
              </a:rPr>
              <a:t>Questions on The Role of Black Holes in Galaxy Evolution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Q1</a:t>
            </a:r>
            <a:r>
              <a:rPr lang="en-US" dirty="0">
                <a:solidFill>
                  <a:srgbClr val="FF0000"/>
                </a:solidFill>
              </a:rPr>
              <a:t>. 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Origin and evolution of Classical bulges vs. pseudo Bulges 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Q2.  </a:t>
            </a:r>
            <a:r>
              <a:rPr lang="en-US" dirty="0">
                <a:solidFill>
                  <a:srgbClr val="0D0D0D"/>
                </a:solidFill>
              </a:rPr>
              <a:t>How do BH grow – role of secular evolution vs. mergers (dry / wet), differences at low and high redshift 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Q3.  </a:t>
            </a:r>
            <a:r>
              <a:rPr lang="en-US" dirty="0">
                <a:solidFill>
                  <a:srgbClr val="0D0D0D"/>
                </a:solidFill>
              </a:rPr>
              <a:t>The role of BH feedback in quenching star formation in their hosts ?</a:t>
            </a:r>
          </a:p>
          <a:p>
            <a:endParaRPr lang="en-US" dirty="0">
              <a:solidFill>
                <a:srgbClr val="0D0D0D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Q4.</a:t>
            </a:r>
            <a:r>
              <a:rPr lang="en-US" dirty="0">
                <a:solidFill>
                  <a:srgbClr val="0D0D0D"/>
                </a:solidFill>
              </a:rPr>
              <a:t>  Time sequence:  rise/fall of SF and AGN luminosity ?</a:t>
            </a:r>
          </a:p>
          <a:p>
            <a:endParaRPr lang="en-US" dirty="0">
              <a:solidFill>
                <a:srgbClr val="0D0D0D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Q5.</a:t>
            </a:r>
            <a:r>
              <a:rPr lang="en-US" dirty="0">
                <a:solidFill>
                  <a:srgbClr val="0D0D0D"/>
                </a:solidFill>
              </a:rPr>
              <a:t>  What is the relationship of BH activity (AGN) to the “SF Main Sequence” ?</a:t>
            </a:r>
          </a:p>
          <a:p>
            <a:endParaRPr lang="en-US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3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460"/>
            <a:ext cx="9144000" cy="4572000"/>
          </a:xfrm>
          <a:prstGeom prst="rect">
            <a:avLst/>
          </a:prstGeom>
        </p:spPr>
      </p:pic>
      <p:pic>
        <p:nvPicPr>
          <p:cNvPr id="5" name="Picture 4" descr="fig1_captio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5513928"/>
            <a:ext cx="8394700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7689" y="184977"/>
            <a:ext cx="6718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Quenching Star Formation: Insights from the Local “Main </a:t>
            </a:r>
            <a:r>
              <a:rPr lang="en-US" dirty="0"/>
              <a:t>S</a:t>
            </a:r>
            <a:r>
              <a:rPr lang="en-US" dirty="0" smtClean="0"/>
              <a:t>equence”</a:t>
            </a:r>
          </a:p>
          <a:p>
            <a:pPr algn="ctr"/>
            <a:r>
              <a:rPr lang="en-US" dirty="0" smtClean="0"/>
              <a:t> </a:t>
            </a:r>
            <a:r>
              <a:rPr lang="en-US" sz="1600" dirty="0" smtClean="0"/>
              <a:t>S.K. Leslie, L.J. </a:t>
            </a:r>
            <a:r>
              <a:rPr lang="en-US" sz="1600" dirty="0" err="1" smtClean="0"/>
              <a:t>Kewley</a:t>
            </a:r>
            <a:r>
              <a:rPr lang="en-US" sz="1600" dirty="0" smtClean="0"/>
              <a:t>, D.B. Sanders, N. Lee  2015, MNRAS, accepted today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43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8435" y="759692"/>
            <a:ext cx="30660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Karteltepe</a:t>
            </a:r>
            <a:r>
              <a:rPr lang="en-US" dirty="0" smtClean="0"/>
              <a:t>+ 2015</a:t>
            </a:r>
          </a:p>
          <a:p>
            <a:endParaRPr lang="en-US" dirty="0"/>
          </a:p>
          <a:p>
            <a:r>
              <a:rPr lang="en-US" dirty="0" smtClean="0"/>
              <a:t>   “LBGs       vs.        LIRGs”</a:t>
            </a:r>
          </a:p>
          <a:p>
            <a:r>
              <a:rPr lang="en-US" dirty="0" smtClean="0"/>
              <a:t>(MOSDEF)      (FMOS-COSMOS)</a:t>
            </a:r>
            <a:endParaRPr lang="en-US" dirty="0"/>
          </a:p>
        </p:txBody>
      </p:sp>
      <p:pic>
        <p:nvPicPr>
          <p:cNvPr id="3" name="Picture 2" descr="apjl_806_2_L35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" t="3635" r="51075" b="56382"/>
          <a:stretch/>
        </p:blipFill>
        <p:spPr>
          <a:xfrm>
            <a:off x="617154" y="249274"/>
            <a:ext cx="5287960" cy="636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3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1.01080v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" t="25271" r="4934" b="21939"/>
          <a:stretch/>
        </p:blipFill>
        <p:spPr>
          <a:xfrm>
            <a:off x="503812" y="320495"/>
            <a:ext cx="8003811" cy="62437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96508" y="605379"/>
            <a:ext cx="114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Lee+ 2015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3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02.06617v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 t="13674" r="14342" b="72998"/>
          <a:stretch/>
        </p:blipFill>
        <p:spPr>
          <a:xfrm>
            <a:off x="534129" y="225544"/>
            <a:ext cx="7857639" cy="1769214"/>
          </a:xfrm>
          <a:prstGeom prst="rect">
            <a:avLst/>
          </a:prstGeom>
        </p:spPr>
      </p:pic>
      <p:pic>
        <p:nvPicPr>
          <p:cNvPr id="3" name="Picture 2" descr="1502.06617v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5" t="21809" r="12775" b="53267"/>
          <a:stretch/>
        </p:blipFill>
        <p:spPr>
          <a:xfrm>
            <a:off x="54902" y="2421518"/>
            <a:ext cx="3945141" cy="3322405"/>
          </a:xfrm>
          <a:prstGeom prst="rect">
            <a:avLst/>
          </a:prstGeom>
        </p:spPr>
      </p:pic>
      <p:pic>
        <p:nvPicPr>
          <p:cNvPr id="7" name="Picture 6" descr="1502.06617v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36867" r="52867" b="38901"/>
          <a:stretch/>
        </p:blipFill>
        <p:spPr>
          <a:xfrm>
            <a:off x="4377378" y="2512479"/>
            <a:ext cx="4093235" cy="32195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0043" y="6303069"/>
            <a:ext cx="2358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Medling+2015, MNRAS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7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01.01080v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25097" r="7398" b="22977"/>
          <a:stretch/>
        </p:blipFill>
        <p:spPr>
          <a:xfrm>
            <a:off x="433478" y="249274"/>
            <a:ext cx="8112594" cy="6388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52595" y="759692"/>
            <a:ext cx="114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Lee+ 2015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0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162</Words>
  <Application>Microsoft Macintosh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Sanders</dc:creator>
  <cp:lastModifiedBy>david sanders</cp:lastModifiedBy>
  <cp:revision>29</cp:revision>
  <dcterms:created xsi:type="dcterms:W3CDTF">2015-06-29T23:35:22Z</dcterms:created>
  <dcterms:modified xsi:type="dcterms:W3CDTF">2015-09-03T09:36:43Z</dcterms:modified>
</cp:coreProperties>
</file>